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3"/>
  </p:sldMasterIdLst>
  <p:notesMasterIdLst>
    <p:notesMasterId r:id="rId26"/>
  </p:notesMasterIdLst>
  <p:handoutMasterIdLst>
    <p:handoutMasterId r:id="rId27"/>
  </p:handoutMasterIdLst>
  <p:sldIdLst>
    <p:sldId id="256" r:id="rId4"/>
    <p:sldId id="272" r:id="rId5"/>
    <p:sldId id="280" r:id="rId6"/>
    <p:sldId id="258" r:id="rId7"/>
    <p:sldId id="276" r:id="rId8"/>
    <p:sldId id="259" r:id="rId9"/>
    <p:sldId id="292" r:id="rId10"/>
    <p:sldId id="294" r:id="rId11"/>
    <p:sldId id="295" r:id="rId12"/>
    <p:sldId id="296" r:id="rId13"/>
    <p:sldId id="298" r:id="rId14"/>
    <p:sldId id="293" r:id="rId15"/>
    <p:sldId id="299" r:id="rId16"/>
    <p:sldId id="300" r:id="rId17"/>
    <p:sldId id="301" r:id="rId18"/>
    <p:sldId id="279" r:id="rId19"/>
    <p:sldId id="302" r:id="rId20"/>
    <p:sldId id="303" r:id="rId21"/>
    <p:sldId id="304" r:id="rId22"/>
    <p:sldId id="305" r:id="rId23"/>
    <p:sldId id="285"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64FC7-617F-F20C-0353-34C3C787CA9A}" v="4" dt="2023-09-07T17:16:38.624"/>
    <p1510:client id="{531F23B8-3173-4534-9EA3-2CC3BE25F0A6}" v="7" dt="2022-08-30T12:02:09.516"/>
    <p1510:client id="{8F713497-16F9-48C6-902B-7FB0D635540B}" v="3" dt="2023-09-10T12:42:19.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06049 - Tapu Datta" userId="S::1906049@eee.buet.ac.bd::d22c5dc9-570e-42ee-b26d-5b35426c489c" providerId="AD" clId="Web-{36964FC7-617F-F20C-0353-34C3C787CA9A}"/>
    <pc:docChg chg="modSld">
      <pc:chgData name="1906049 - Tapu Datta" userId="S::1906049@eee.buet.ac.bd::d22c5dc9-570e-42ee-b26d-5b35426c489c" providerId="AD" clId="Web-{36964FC7-617F-F20C-0353-34C3C787CA9A}" dt="2023-09-07T17:16:38.624" v="3" actId="20577"/>
      <pc:docMkLst>
        <pc:docMk/>
      </pc:docMkLst>
      <pc:sldChg chg="addSp delSp modSp">
        <pc:chgData name="1906049 - Tapu Datta" userId="S::1906049@eee.buet.ac.bd::d22c5dc9-570e-42ee-b26d-5b35426c489c" providerId="AD" clId="Web-{36964FC7-617F-F20C-0353-34C3C787CA9A}" dt="2023-09-07T17:16:38.624" v="3" actId="20577"/>
        <pc:sldMkLst>
          <pc:docMk/>
          <pc:sldMk cId="2778246567" sldId="256"/>
        </pc:sldMkLst>
        <pc:spChg chg="mod">
          <ac:chgData name="1906049 - Tapu Datta" userId="S::1906049@eee.buet.ac.bd::d22c5dc9-570e-42ee-b26d-5b35426c489c" providerId="AD" clId="Web-{36964FC7-617F-F20C-0353-34C3C787CA9A}" dt="2023-09-07T17:16:38.624" v="3" actId="20577"/>
          <ac:spMkLst>
            <pc:docMk/>
            <pc:sldMk cId="2778246567" sldId="256"/>
            <ac:spMk id="2" creationId="{8146C925-AD3C-084C-A393-173805EA7DAE}"/>
          </ac:spMkLst>
        </pc:spChg>
        <pc:picChg chg="add del">
          <ac:chgData name="1906049 - Tapu Datta" userId="S::1906049@eee.buet.ac.bd::d22c5dc9-570e-42ee-b26d-5b35426c489c" providerId="AD" clId="Web-{36964FC7-617F-F20C-0353-34C3C787CA9A}" dt="2023-09-07T17:14:33.668" v="1"/>
          <ac:picMkLst>
            <pc:docMk/>
            <pc:sldMk cId="2778246567" sldId="256"/>
            <ac:picMk id="1028" creationId="{AEDB557B-883F-B642-8577-6498598B70A8}"/>
          </ac:picMkLst>
        </pc:picChg>
      </pc:sldChg>
    </pc:docChg>
  </pc:docChgLst>
  <pc:docChgLst>
    <pc:chgData name="1906065 - A.K.M. Anindya Alam" userId="S::1906065@eee.buet.ac.bd::c3ee4b10-b3d5-4cf3-970f-b7f2212269fc" providerId="AD" clId="Web-{8F713497-16F9-48C6-902B-7FB0D635540B}"/>
    <pc:docChg chg="modSld">
      <pc:chgData name="1906065 - A.K.M. Anindya Alam" userId="S::1906065@eee.buet.ac.bd::c3ee4b10-b3d5-4cf3-970f-b7f2212269fc" providerId="AD" clId="Web-{8F713497-16F9-48C6-902B-7FB0D635540B}" dt="2023-09-10T12:42:19.393" v="0" actId="1076"/>
      <pc:docMkLst>
        <pc:docMk/>
      </pc:docMkLst>
      <pc:sldChg chg="modSp">
        <pc:chgData name="1906065 - A.K.M. Anindya Alam" userId="S::1906065@eee.buet.ac.bd::c3ee4b10-b3d5-4cf3-970f-b7f2212269fc" providerId="AD" clId="Web-{8F713497-16F9-48C6-902B-7FB0D635540B}" dt="2023-09-10T12:42:19.393" v="0" actId="1076"/>
        <pc:sldMkLst>
          <pc:docMk/>
          <pc:sldMk cId="2778246567" sldId="256"/>
        </pc:sldMkLst>
        <pc:picChg chg="mod">
          <ac:chgData name="1906065 - A.K.M. Anindya Alam" userId="S::1906065@eee.buet.ac.bd::c3ee4b10-b3d5-4cf3-970f-b7f2212269fc" providerId="AD" clId="Web-{8F713497-16F9-48C6-902B-7FB0D635540B}" dt="2023-09-10T12:42:19.393" v="0" actId="1076"/>
          <ac:picMkLst>
            <pc:docMk/>
            <pc:sldMk cId="2778246567" sldId="256"/>
            <ac:picMk id="1028" creationId="{AEDB557B-883F-B642-8577-6498598B70A8}"/>
          </ac:picMkLst>
        </pc:picChg>
      </pc:sldChg>
    </pc:docChg>
  </pc:docChgLst>
  <pc:docChgLst>
    <pc:chgData name="1706026 - Md. Boktiar Mahbub Murad" userId="S::1706026@eee.buet.ac.bd::e3dc5a42-ed1d-47f2-bbf5-55173c85ce9b" providerId="AD" clId="Web-{531F23B8-3173-4534-9EA3-2CC3BE25F0A6}"/>
    <pc:docChg chg="modSld">
      <pc:chgData name="1706026 - Md. Boktiar Mahbub Murad" userId="S::1706026@eee.buet.ac.bd::e3dc5a42-ed1d-47f2-bbf5-55173c85ce9b" providerId="AD" clId="Web-{531F23B8-3173-4534-9EA3-2CC3BE25F0A6}" dt="2022-08-30T12:02:09.516" v="6" actId="20577"/>
      <pc:docMkLst>
        <pc:docMk/>
      </pc:docMkLst>
      <pc:sldChg chg="modSp">
        <pc:chgData name="1706026 - Md. Boktiar Mahbub Murad" userId="S::1706026@eee.buet.ac.bd::e3dc5a42-ed1d-47f2-bbf5-55173c85ce9b" providerId="AD" clId="Web-{531F23B8-3173-4534-9EA3-2CC3BE25F0A6}" dt="2022-08-30T12:02:09.516" v="6" actId="20577"/>
        <pc:sldMkLst>
          <pc:docMk/>
          <pc:sldMk cId="2778246567" sldId="256"/>
        </pc:sldMkLst>
        <pc:spChg chg="mod">
          <ac:chgData name="1706026 - Md. Boktiar Mahbub Murad" userId="S::1706026@eee.buet.ac.bd::e3dc5a42-ed1d-47f2-bbf5-55173c85ce9b" providerId="AD" clId="Web-{531F23B8-3173-4534-9EA3-2CC3BE25F0A6}" dt="2022-08-30T12:02:09.516" v="6" actId="20577"/>
          <ac:spMkLst>
            <pc:docMk/>
            <pc:sldMk cId="2778246567" sldId="256"/>
            <ac:spMk id="2" creationId="{8146C925-AD3C-084C-A393-173805EA7DAE}"/>
          </ac:spMkLst>
        </pc:spChg>
      </pc:sldChg>
    </pc:docChg>
  </pc:docChgLst>
  <pc:docChgLst>
    <pc:chgData clId="Web-{8F713497-16F9-48C6-902B-7FB0D635540B}"/>
    <pc:docChg chg="modSld">
      <pc:chgData name="" userId="" providerId="" clId="Web-{8F713497-16F9-48C6-902B-7FB0D635540B}" dt="2023-09-10T12:42:07.924" v="1" actId="1076"/>
      <pc:docMkLst>
        <pc:docMk/>
      </pc:docMkLst>
      <pc:sldChg chg="modSp">
        <pc:chgData name="" userId="" providerId="" clId="Web-{8F713497-16F9-48C6-902B-7FB0D635540B}" dt="2023-09-10T12:42:07.924" v="1" actId="1076"/>
        <pc:sldMkLst>
          <pc:docMk/>
          <pc:sldMk cId="2778246567" sldId="256"/>
        </pc:sldMkLst>
        <pc:picChg chg="mod">
          <ac:chgData name="" userId="" providerId="" clId="Web-{8F713497-16F9-48C6-902B-7FB0D635540B}" dt="2023-09-10T12:42:07.924" v="1" actId="1076"/>
          <ac:picMkLst>
            <pc:docMk/>
            <pc:sldMk cId="2778246567" sldId="256"/>
            <ac:picMk id="1028" creationId="{AEDB557B-883F-B642-8577-6498598B70A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09/09/2025</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09/09/2025</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5</a:t>
            </a:fld>
            <a:endParaRPr lang="en-BD"/>
          </a:p>
        </p:txBody>
      </p:sp>
    </p:spTree>
    <p:extLst>
      <p:ext uri="{BB962C8B-B14F-4D97-AF65-F5344CB8AC3E}">
        <p14:creationId xmlns:p14="http://schemas.microsoft.com/office/powerpoint/2010/main" val="297799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16</a:t>
            </a:fld>
            <a:endParaRPr lang="en-BD"/>
          </a:p>
        </p:txBody>
      </p:sp>
    </p:spTree>
    <p:extLst>
      <p:ext uri="{BB962C8B-B14F-4D97-AF65-F5344CB8AC3E}">
        <p14:creationId xmlns:p14="http://schemas.microsoft.com/office/powerpoint/2010/main" val="757351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318</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Control </a:t>
            </a:r>
            <a:r>
              <a:rPr lang="en-BD" sz="2400">
                <a:latin typeface="Arial" panose="020B0604020202020204" pitchFamily="34" charset="0"/>
                <a:cs typeface="Arial" panose="020B0604020202020204" pitchFamily="34" charset="0"/>
              </a:rPr>
              <a:t>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3</a:t>
            </a:r>
            <a:r>
              <a:rPr lang="en-BD" sz="2800">
                <a:latin typeface="Arial" panose="020B0604020202020204" pitchFamily="34" charset="0"/>
                <a:cs typeface="Arial" panose="020B0604020202020204" pitchFamily="34" charset="0"/>
              </a:rPr>
              <a:t> Level-</a:t>
            </a:r>
            <a:r>
              <a:rPr lang="en-US" sz="2800">
                <a:latin typeface="Arial" panose="020B0604020202020204" pitchFamily="34" charset="0"/>
                <a:cs typeface="Arial" panose="020B0604020202020204" pitchFamily="34" charset="0"/>
              </a:rPr>
              <a:t>3</a:t>
            </a:r>
            <a:r>
              <a:rPr lang="en-BD" sz="2800">
                <a:latin typeface="Arial" panose="020B0604020202020204" pitchFamily="34" charset="0"/>
                <a:cs typeface="Arial" panose="020B0604020202020204" pitchFamily="34" charset="0"/>
              </a:rPr>
              <a:t> Term-</a:t>
            </a:r>
            <a:r>
              <a:rPr lang="en-US" sz="2800">
                <a:latin typeface="Arial" panose="020B0604020202020204" pitchFamily="34" charset="0"/>
                <a:cs typeface="Arial" panose="020B0604020202020204" pitchFamily="34" charset="0"/>
              </a:rPr>
              <a:t>2</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318 (2023) – Final Project Group A.XY</a:t>
            </a:r>
            <a:endParaRPr lang="en-BD"/>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318 (2023) – Final Project Group A.XY</a:t>
            </a:r>
            <a:endParaRPr lang="en-BD"/>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318 (2023) – Final Project Group A.XY</a:t>
            </a:r>
            <a:endParaRPr lang="en-BD"/>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318 (2023) – Final Project Group A.XY</a:t>
            </a:r>
            <a:endParaRPr lang="en-BD"/>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318 (2023) – Final Project Group A.XY</a:t>
            </a:r>
            <a:endParaRPr lang="en-BD"/>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318 (2023)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otesavior.files.wordpress.com/2018/02/stephen-brown-and-zvonko-vranesic-fundamental-of-digital-logic-with-verilog-design.pdf" TargetMode="External"/><Relationship Id="rId2" Type="http://schemas.openxmlformats.org/officeDocument/2006/relationships/hyperlink" Target="https://www.youtube.com/watch?v=BTh91RYXhq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8"/>
            <a:ext cx="8818305" cy="1343464"/>
          </a:xfrm>
        </p:spPr>
        <p:txBody>
          <a:bodyPr/>
          <a:lstStyle/>
          <a:p>
            <a:r>
              <a:rPr lang="en-US" sz="5400" cap="none" dirty="0">
                <a:latin typeface="Helvetica" panose="020B0604020202020204" pitchFamily="2" charset="0"/>
              </a:rPr>
              <a:t>Tic Tac Toe using Digital Logic Design</a:t>
            </a:r>
            <a:endParaRPr lang="en-BD" sz="5400" cap="none" dirty="0">
              <a:latin typeface="Helvetica" panose="020B0604020202020204" pitchFamily="2" charset="0"/>
            </a:endParaRPr>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1491175" y="5326165"/>
            <a:ext cx="2350475" cy="885432"/>
          </a:xfrm>
        </p:spPr>
        <p:txBody>
          <a:bodyPr/>
          <a:lstStyle/>
          <a:p>
            <a:r>
              <a:rPr lang="en-US" sz="1200" dirty="0"/>
              <a:t>Tasmin Khan</a:t>
            </a:r>
            <a:endParaRPr lang="en-BD" sz="1200" dirty="0"/>
          </a:p>
          <a:p>
            <a:r>
              <a:rPr lang="en-US" sz="2000" dirty="0"/>
              <a:t>1906055</a:t>
            </a:r>
            <a:endParaRPr lang="en-BD" sz="2000" dirty="0"/>
          </a:p>
        </p:txBody>
      </p:sp>
      <p:sp>
        <p:nvSpPr>
          <p:cNvPr id="5" name="Subtitle 2">
            <a:extLst>
              <a:ext uri="{FF2B5EF4-FFF2-40B4-BE49-F238E27FC236}">
                <a16:creationId xmlns:a16="http://schemas.microsoft.com/office/drawing/2014/main" id="{73D65FC9-0D80-444D-8239-028EF0E63ED0}"/>
              </a:ext>
            </a:extLst>
          </p:cNvPr>
          <p:cNvSpPr txBox="1">
            <a:spLocks/>
          </p:cNvSpPr>
          <p:nvPr/>
        </p:nvSpPr>
        <p:spPr>
          <a:xfrm>
            <a:off x="3863924" y="5326165"/>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Bokhtiar</a:t>
            </a:r>
            <a:r>
              <a:rPr lang="en-US" sz="1200" dirty="0"/>
              <a:t> </a:t>
            </a:r>
            <a:r>
              <a:rPr lang="en-US" sz="1200" dirty="0" err="1"/>
              <a:t>Foysol</a:t>
            </a:r>
            <a:r>
              <a:rPr lang="en-US" sz="1200" dirty="0"/>
              <a:t> </a:t>
            </a:r>
            <a:r>
              <a:rPr lang="en-US" sz="1200" dirty="0" err="1"/>
              <a:t>Himon</a:t>
            </a:r>
            <a:endParaRPr lang="en-BD" sz="1200" dirty="0"/>
          </a:p>
          <a:p>
            <a:r>
              <a:rPr lang="en-US" sz="2000" dirty="0"/>
              <a:t>1906056</a:t>
            </a:r>
            <a:endParaRPr lang="en-BD" sz="2000" dirty="0"/>
          </a:p>
        </p:txBody>
      </p:sp>
      <p:sp>
        <p:nvSpPr>
          <p:cNvPr id="7" name="Subtitle 2">
            <a:extLst>
              <a:ext uri="{FF2B5EF4-FFF2-40B4-BE49-F238E27FC236}">
                <a16:creationId xmlns:a16="http://schemas.microsoft.com/office/drawing/2014/main" id="{C185C57D-A765-0B46-AE76-AD4244F426AB}"/>
              </a:ext>
            </a:extLst>
          </p:cNvPr>
          <p:cNvSpPr txBox="1">
            <a:spLocks/>
          </p:cNvSpPr>
          <p:nvPr/>
        </p:nvSpPr>
        <p:spPr>
          <a:xfrm>
            <a:off x="6117109" y="533320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Md Hasib Ur Rashid </a:t>
            </a:r>
            <a:endParaRPr lang="en-BD" sz="1200" dirty="0"/>
          </a:p>
          <a:p>
            <a:r>
              <a:rPr lang="en-US" sz="2000" dirty="0"/>
              <a:t>1906059</a:t>
            </a:r>
            <a:endParaRPr lang="en-BD" sz="2000" dirty="0"/>
          </a:p>
        </p:txBody>
      </p:sp>
      <p:sp>
        <p:nvSpPr>
          <p:cNvPr id="9" name="Subtitle 2">
            <a:extLst>
              <a:ext uri="{FF2B5EF4-FFF2-40B4-BE49-F238E27FC236}">
                <a16:creationId xmlns:a16="http://schemas.microsoft.com/office/drawing/2014/main" id="{C7A885CF-D2B7-2D4F-9C5B-F2B757DB520C}"/>
              </a:ext>
            </a:extLst>
          </p:cNvPr>
          <p:cNvSpPr txBox="1">
            <a:spLocks/>
          </p:cNvSpPr>
          <p:nvPr/>
        </p:nvSpPr>
        <p:spPr>
          <a:xfrm>
            <a:off x="8490051" y="532375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AKM Anindya Alam</a:t>
            </a:r>
            <a:endParaRPr lang="en-BD" sz="1200" dirty="0"/>
          </a:p>
          <a:p>
            <a:r>
              <a:rPr lang="en-BD" sz="2000" dirty="0"/>
              <a:t>1</a:t>
            </a:r>
            <a:r>
              <a:rPr lang="en-US" sz="2000" dirty="0"/>
              <a:t>906065</a:t>
            </a:r>
            <a:endParaRPr lang="en-BD" sz="2000" dirty="0"/>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446003" y="3273673"/>
            <a:ext cx="332193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cap="small" dirty="0"/>
              <a:t>Submitted by – Group </a:t>
            </a:r>
            <a:r>
              <a:rPr lang="en-US" cap="small" dirty="0"/>
              <a:t>07 (A2)</a:t>
            </a:r>
            <a:endParaRPr lang="en-BD" sz="2800" cap="small" dirty="0"/>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en-BD" smtClean="0"/>
              <a:t>1</a:t>
            </a:fld>
            <a:endParaRPr lang="en-BD" dirty="0"/>
          </a:p>
        </p:txBody>
      </p:sp>
      <p:sp>
        <p:nvSpPr>
          <p:cNvPr id="12" name="AutoShape 2">
            <a:extLst>
              <a:ext uri="{FF2B5EF4-FFF2-40B4-BE49-F238E27FC236}">
                <a16:creationId xmlns:a16="http://schemas.microsoft.com/office/drawing/2014/main" id="{267870EF-D213-E9C8-0D71-9D592DF340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CC19B380-6D35-7DF1-1442-7A24CD39C7CE}"/>
              </a:ext>
            </a:extLst>
          </p:cNvPr>
          <p:cNvPicPr>
            <a:picLocks noChangeAspect="1"/>
          </p:cNvPicPr>
          <p:nvPr/>
        </p:nvPicPr>
        <p:blipFill>
          <a:blip r:embed="rId2"/>
          <a:stretch>
            <a:fillRect/>
          </a:stretch>
        </p:blipFill>
        <p:spPr>
          <a:xfrm>
            <a:off x="1991121" y="3766405"/>
            <a:ext cx="1465179" cy="1469772"/>
          </a:xfrm>
          <a:prstGeom prst="rect">
            <a:avLst/>
          </a:prstGeom>
        </p:spPr>
      </p:pic>
      <p:pic>
        <p:nvPicPr>
          <p:cNvPr id="18" name="Picture 17">
            <a:extLst>
              <a:ext uri="{FF2B5EF4-FFF2-40B4-BE49-F238E27FC236}">
                <a16:creationId xmlns:a16="http://schemas.microsoft.com/office/drawing/2014/main" id="{8CB6FA9D-3F24-099D-8300-953A01448AF8}"/>
              </a:ext>
            </a:extLst>
          </p:cNvPr>
          <p:cNvPicPr>
            <a:picLocks noChangeAspect="1"/>
          </p:cNvPicPr>
          <p:nvPr/>
        </p:nvPicPr>
        <p:blipFill rotWithShape="1">
          <a:blip r:embed="rId3"/>
          <a:srcRect t="26713"/>
          <a:stretch/>
        </p:blipFill>
        <p:spPr>
          <a:xfrm>
            <a:off x="4289936" y="3776413"/>
            <a:ext cx="1397088" cy="1433887"/>
          </a:xfrm>
          <a:prstGeom prst="rect">
            <a:avLst/>
          </a:prstGeom>
        </p:spPr>
      </p:pic>
      <p:pic>
        <p:nvPicPr>
          <p:cNvPr id="20" name="Picture 19">
            <a:extLst>
              <a:ext uri="{FF2B5EF4-FFF2-40B4-BE49-F238E27FC236}">
                <a16:creationId xmlns:a16="http://schemas.microsoft.com/office/drawing/2014/main" id="{555338D2-5A5A-473D-3018-06803534418B}"/>
              </a:ext>
            </a:extLst>
          </p:cNvPr>
          <p:cNvPicPr>
            <a:picLocks noChangeAspect="1"/>
          </p:cNvPicPr>
          <p:nvPr/>
        </p:nvPicPr>
        <p:blipFill rotWithShape="1">
          <a:blip r:embed="rId4"/>
          <a:srcRect l="19870" t="18395" r="20932" b="16526"/>
          <a:stretch/>
        </p:blipFill>
        <p:spPr>
          <a:xfrm>
            <a:off x="6684918" y="3752491"/>
            <a:ext cx="1374970" cy="1481730"/>
          </a:xfrm>
          <a:prstGeom prst="rect">
            <a:avLst/>
          </a:prstGeom>
        </p:spPr>
      </p:pic>
      <p:pic>
        <p:nvPicPr>
          <p:cNvPr id="22" name="Picture 21">
            <a:extLst>
              <a:ext uri="{FF2B5EF4-FFF2-40B4-BE49-F238E27FC236}">
                <a16:creationId xmlns:a16="http://schemas.microsoft.com/office/drawing/2014/main" id="{CC232718-0B50-C6AD-B12E-20055A210BA8}"/>
              </a:ext>
            </a:extLst>
          </p:cNvPr>
          <p:cNvPicPr>
            <a:picLocks noChangeAspect="1"/>
          </p:cNvPicPr>
          <p:nvPr/>
        </p:nvPicPr>
        <p:blipFill>
          <a:blip r:embed="rId5"/>
          <a:stretch>
            <a:fillRect/>
          </a:stretch>
        </p:blipFill>
        <p:spPr>
          <a:xfrm>
            <a:off x="9043360" y="3752491"/>
            <a:ext cx="1459717" cy="1468898"/>
          </a:xfrm>
          <a:prstGeom prst="rect">
            <a:avLst/>
          </a:prstGeom>
        </p:spPr>
      </p:pic>
      <p:pic>
        <p:nvPicPr>
          <p:cNvPr id="31" name="Picture 30">
            <a:extLst>
              <a:ext uri="{FF2B5EF4-FFF2-40B4-BE49-F238E27FC236}">
                <a16:creationId xmlns:a16="http://schemas.microsoft.com/office/drawing/2014/main" id="{99BFF662-0D06-EFE4-CC8A-B08497BFDC2D}"/>
              </a:ext>
            </a:extLst>
          </p:cNvPr>
          <p:cNvPicPr>
            <a:picLocks noChangeAspect="1"/>
          </p:cNvPicPr>
          <p:nvPr/>
        </p:nvPicPr>
        <p:blipFill>
          <a:blip r:embed="rId6"/>
          <a:stretch>
            <a:fillRect/>
          </a:stretch>
        </p:blipFill>
        <p:spPr>
          <a:xfrm>
            <a:off x="3258158" y="148503"/>
            <a:ext cx="5785202" cy="802429"/>
          </a:xfrm>
          <a:prstGeom prst="rect">
            <a:avLst/>
          </a:prstGeom>
        </p:spPr>
      </p:pic>
      <p:sp>
        <p:nvSpPr>
          <p:cNvPr id="27" name="TextBox 26">
            <a:extLst>
              <a:ext uri="{FF2B5EF4-FFF2-40B4-BE49-F238E27FC236}">
                <a16:creationId xmlns:a16="http://schemas.microsoft.com/office/drawing/2014/main" id="{5D5D6150-1136-3DD5-3207-D4132828E55B}"/>
              </a:ext>
            </a:extLst>
          </p:cNvPr>
          <p:cNvSpPr txBox="1"/>
          <p:nvPr/>
        </p:nvSpPr>
        <p:spPr>
          <a:xfrm>
            <a:off x="2988905" y="191173"/>
            <a:ext cx="8415099"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EEE 304- Digital Logic Laboratory </a:t>
            </a:r>
            <a:endParaRPr lang="en-GB"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2.4 Design: </a:t>
            </a:r>
            <a:r>
              <a:rPr lang="en-BD" dirty="0"/>
              <a:t>PCB Layout and 3d rendering</a:t>
            </a:r>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pic>
        <p:nvPicPr>
          <p:cNvPr id="4" name="Picture 3" descr="A computer drawing of a machine&#10;&#10;Description automatically generated">
            <a:extLst>
              <a:ext uri="{FF2B5EF4-FFF2-40B4-BE49-F238E27FC236}">
                <a16:creationId xmlns:a16="http://schemas.microsoft.com/office/drawing/2014/main" id="{347F55C5-392B-50B2-445E-509FFA117E50}"/>
              </a:ext>
            </a:extLst>
          </p:cNvPr>
          <p:cNvPicPr>
            <a:picLocks noChangeAspect="1"/>
          </p:cNvPicPr>
          <p:nvPr/>
        </p:nvPicPr>
        <p:blipFill>
          <a:blip r:embed="rId2"/>
          <a:stretch>
            <a:fillRect/>
          </a:stretch>
        </p:blipFill>
        <p:spPr>
          <a:xfrm>
            <a:off x="1118839" y="1247174"/>
            <a:ext cx="9443224" cy="5042017"/>
          </a:xfrm>
          <a:prstGeom prst="rect">
            <a:avLst/>
          </a:prstGeom>
        </p:spPr>
      </p:pic>
      <p:sp>
        <p:nvSpPr>
          <p:cNvPr id="3" name="Date Placeholder 4">
            <a:extLst>
              <a:ext uri="{FF2B5EF4-FFF2-40B4-BE49-F238E27FC236}">
                <a16:creationId xmlns:a16="http://schemas.microsoft.com/office/drawing/2014/main" id="{69716731-B413-03F6-D45A-5689D2B7BB01}"/>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5" name="Footer Placeholder 6">
            <a:extLst>
              <a:ext uri="{FF2B5EF4-FFF2-40B4-BE49-F238E27FC236}">
                <a16:creationId xmlns:a16="http://schemas.microsoft.com/office/drawing/2014/main" id="{9CF83936-C89E-F72D-AB81-99858F702912}"/>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F1F48F4F-3DCF-9F49-481D-65E7D7C57B9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2597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latin typeface="Arial"/>
                <a:cs typeface="Arial"/>
              </a:rPr>
              <a:t>2.4 Design: </a:t>
            </a:r>
            <a:r>
              <a:rPr lang="en-BD" dirty="0">
                <a:latin typeface="Arial"/>
                <a:cs typeface="Arial"/>
              </a:rPr>
              <a:t>3d rendering</a:t>
            </a:r>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pic>
        <p:nvPicPr>
          <p:cNvPr id="3" name="Picture 2" descr="A green circuit board with red and grey lines&#10;&#10;Description automatically generated">
            <a:extLst>
              <a:ext uri="{FF2B5EF4-FFF2-40B4-BE49-F238E27FC236}">
                <a16:creationId xmlns:a16="http://schemas.microsoft.com/office/drawing/2014/main" id="{6D597CAC-C67F-4CE9-EAC2-D293F93189F3}"/>
              </a:ext>
            </a:extLst>
          </p:cNvPr>
          <p:cNvPicPr>
            <a:picLocks noChangeAspect="1"/>
          </p:cNvPicPr>
          <p:nvPr/>
        </p:nvPicPr>
        <p:blipFill>
          <a:blip r:embed="rId2"/>
          <a:stretch>
            <a:fillRect/>
          </a:stretch>
        </p:blipFill>
        <p:spPr>
          <a:xfrm>
            <a:off x="802888" y="1130227"/>
            <a:ext cx="10641980" cy="5275913"/>
          </a:xfrm>
          <a:prstGeom prst="rect">
            <a:avLst/>
          </a:prstGeom>
        </p:spPr>
      </p:pic>
      <p:sp>
        <p:nvSpPr>
          <p:cNvPr id="4" name="Date Placeholder 4">
            <a:extLst>
              <a:ext uri="{FF2B5EF4-FFF2-40B4-BE49-F238E27FC236}">
                <a16:creationId xmlns:a16="http://schemas.microsoft.com/office/drawing/2014/main" id="{E389C658-BAB3-33A2-1795-BDFB8BE6C23F}"/>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5" name="Footer Placeholder 6">
            <a:extLst>
              <a:ext uri="{FF2B5EF4-FFF2-40B4-BE49-F238E27FC236}">
                <a16:creationId xmlns:a16="http://schemas.microsoft.com/office/drawing/2014/main" id="{0F1237B5-EB08-8A96-D5E3-87E59946CD19}"/>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BFE92D2C-A523-D0EB-49AB-20BE8D993A06}"/>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613698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latin typeface="Arial"/>
                <a:cs typeface="Arial"/>
              </a:rPr>
              <a:t>2.4 Design: </a:t>
            </a:r>
            <a:r>
              <a:rPr lang="en-BD" dirty="0">
                <a:latin typeface="Arial"/>
                <a:cs typeface="Arial"/>
              </a:rPr>
              <a:t>3d rendering (back side)</a:t>
            </a:r>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pic>
        <p:nvPicPr>
          <p:cNvPr id="4" name="Picture 3" descr="A green circuit board with many small chips&#10;&#10;Description automatically generated">
            <a:extLst>
              <a:ext uri="{FF2B5EF4-FFF2-40B4-BE49-F238E27FC236}">
                <a16:creationId xmlns:a16="http://schemas.microsoft.com/office/drawing/2014/main" id="{323D692A-857F-50B8-076F-9234B98A9C21}"/>
              </a:ext>
            </a:extLst>
          </p:cNvPr>
          <p:cNvPicPr>
            <a:picLocks noChangeAspect="1"/>
          </p:cNvPicPr>
          <p:nvPr/>
        </p:nvPicPr>
        <p:blipFill>
          <a:blip r:embed="rId2"/>
          <a:stretch>
            <a:fillRect/>
          </a:stretch>
        </p:blipFill>
        <p:spPr>
          <a:xfrm>
            <a:off x="942277" y="1125407"/>
            <a:ext cx="10298151" cy="5248382"/>
          </a:xfrm>
          <a:prstGeom prst="rect">
            <a:avLst/>
          </a:prstGeom>
        </p:spPr>
      </p:pic>
      <p:sp>
        <p:nvSpPr>
          <p:cNvPr id="3" name="Date Placeholder 4">
            <a:extLst>
              <a:ext uri="{FF2B5EF4-FFF2-40B4-BE49-F238E27FC236}">
                <a16:creationId xmlns:a16="http://schemas.microsoft.com/office/drawing/2014/main" id="{BBFFF6DD-53C9-14F8-FE35-627A5243D300}"/>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5" name="Footer Placeholder 6">
            <a:extLst>
              <a:ext uri="{FF2B5EF4-FFF2-40B4-BE49-F238E27FC236}">
                <a16:creationId xmlns:a16="http://schemas.microsoft.com/office/drawing/2014/main" id="{0B990F5D-2D4E-301E-FA2E-7C85627F6E35}"/>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8" name="TextBox 7">
            <a:extLst>
              <a:ext uri="{FF2B5EF4-FFF2-40B4-BE49-F238E27FC236}">
                <a16:creationId xmlns:a16="http://schemas.microsoft.com/office/drawing/2014/main" id="{7D6FA143-94B3-1F95-43FA-92B5327B58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97971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a:xfrm>
            <a:off x="1020337" y="227397"/>
            <a:ext cx="10058400" cy="729006"/>
          </a:xfrm>
        </p:spPr>
        <p:txBody>
          <a:bodyPr>
            <a:normAutofit/>
          </a:bodyPr>
          <a:lstStyle/>
          <a:p>
            <a:r>
              <a:rPr lang="en-US" sz="3200" dirty="0">
                <a:latin typeface="Arial"/>
                <a:cs typeface="Arial"/>
              </a:rPr>
              <a:t>3 Implementation: Demonstration</a:t>
            </a:r>
            <a:endParaRPr lang="en-BD" sz="3200" dirty="0">
              <a:latin typeface="Arial"/>
              <a:cs typeface="Arial"/>
            </a:endParaRP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3" name="Date Placeholder 4">
            <a:extLst>
              <a:ext uri="{FF2B5EF4-FFF2-40B4-BE49-F238E27FC236}">
                <a16:creationId xmlns:a16="http://schemas.microsoft.com/office/drawing/2014/main" id="{FAB0B48E-6481-BF68-94D0-541962A3B4CB}"/>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5" name="Footer Placeholder 6">
            <a:extLst>
              <a:ext uri="{FF2B5EF4-FFF2-40B4-BE49-F238E27FC236}">
                <a16:creationId xmlns:a16="http://schemas.microsoft.com/office/drawing/2014/main" id="{AB6C7896-230B-1EFB-357A-36FB34415FA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B4C767EE-8A14-E1CF-1F27-5421EF54C36B}"/>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pic>
        <p:nvPicPr>
          <p:cNvPr id="8" name="tic tac toe demo video 1">
            <a:hlinkClick r:id="" action="ppaction://media"/>
            <a:extLst>
              <a:ext uri="{FF2B5EF4-FFF2-40B4-BE49-F238E27FC236}">
                <a16:creationId xmlns:a16="http://schemas.microsoft.com/office/drawing/2014/main" id="{0ACD39E9-7A21-0499-0954-67DA51916C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1231" y="1105534"/>
            <a:ext cx="8589538" cy="4862480"/>
          </a:xfrm>
          <a:prstGeom prst="rect">
            <a:avLst/>
          </a:prstGeom>
        </p:spPr>
      </p:pic>
    </p:spTree>
    <p:extLst>
      <p:ext uri="{BB962C8B-B14F-4D97-AF65-F5344CB8AC3E}">
        <p14:creationId xmlns:p14="http://schemas.microsoft.com/office/powerpoint/2010/main" val="67256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latin typeface="Arial"/>
                <a:cs typeface="Arial"/>
              </a:rPr>
              <a:t>3.1 Implementation: Photo Gallery</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dirty="0"/>
          </a:p>
        </p:txBody>
      </p:sp>
      <p:pic>
        <p:nvPicPr>
          <p:cNvPr id="4" name="Picture 3" descr="A green circuit board with many small black objects&#10;&#10;Description automatically generated">
            <a:extLst>
              <a:ext uri="{FF2B5EF4-FFF2-40B4-BE49-F238E27FC236}">
                <a16:creationId xmlns:a16="http://schemas.microsoft.com/office/drawing/2014/main" id="{62F7D05D-0CA5-56C6-FF41-541947BDAE1A}"/>
              </a:ext>
            </a:extLst>
          </p:cNvPr>
          <p:cNvPicPr>
            <a:picLocks noChangeAspect="1"/>
          </p:cNvPicPr>
          <p:nvPr/>
        </p:nvPicPr>
        <p:blipFill>
          <a:blip r:embed="rId2"/>
          <a:stretch>
            <a:fillRect/>
          </a:stretch>
        </p:blipFill>
        <p:spPr>
          <a:xfrm>
            <a:off x="775010" y="2160467"/>
            <a:ext cx="5354443" cy="3791579"/>
          </a:xfrm>
          <a:prstGeom prst="rect">
            <a:avLst/>
          </a:prstGeom>
        </p:spPr>
      </p:pic>
      <p:pic>
        <p:nvPicPr>
          <p:cNvPr id="5" name="Picture 4" descr="A close up of a circuit board&#10;&#10;Description automatically generated">
            <a:extLst>
              <a:ext uri="{FF2B5EF4-FFF2-40B4-BE49-F238E27FC236}">
                <a16:creationId xmlns:a16="http://schemas.microsoft.com/office/drawing/2014/main" id="{D07F5DE6-160A-BD6E-F9A6-150FC06EF8A4}"/>
              </a:ext>
            </a:extLst>
          </p:cNvPr>
          <p:cNvPicPr>
            <a:picLocks noChangeAspect="1"/>
          </p:cNvPicPr>
          <p:nvPr/>
        </p:nvPicPr>
        <p:blipFill>
          <a:blip r:embed="rId3"/>
          <a:stretch>
            <a:fillRect/>
          </a:stretch>
        </p:blipFill>
        <p:spPr>
          <a:xfrm>
            <a:off x="6499303" y="2124600"/>
            <a:ext cx="4908394" cy="3844726"/>
          </a:xfrm>
          <a:prstGeom prst="rect">
            <a:avLst/>
          </a:prstGeom>
        </p:spPr>
      </p:pic>
      <p:sp>
        <p:nvSpPr>
          <p:cNvPr id="11" name="TextBox 10">
            <a:extLst>
              <a:ext uri="{FF2B5EF4-FFF2-40B4-BE49-F238E27FC236}">
                <a16:creationId xmlns:a16="http://schemas.microsoft.com/office/drawing/2014/main" id="{72E62DD5-70B0-D951-4AD4-7C47A32BBA8E}"/>
              </a:ext>
            </a:extLst>
          </p:cNvPr>
          <p:cNvSpPr txBox="1"/>
          <p:nvPr/>
        </p:nvSpPr>
        <p:spPr>
          <a:xfrm>
            <a:off x="831694" y="1596017"/>
            <a:ext cx="10103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Player Identification Segment                                    c Game Interface</a:t>
            </a:r>
          </a:p>
        </p:txBody>
      </p:sp>
      <p:sp>
        <p:nvSpPr>
          <p:cNvPr id="3" name="Date Placeholder 4">
            <a:extLst>
              <a:ext uri="{FF2B5EF4-FFF2-40B4-BE49-F238E27FC236}">
                <a16:creationId xmlns:a16="http://schemas.microsoft.com/office/drawing/2014/main" id="{768E3699-E87E-9D4D-A52F-73525179B1C2}"/>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7" name="Footer Placeholder 6">
            <a:extLst>
              <a:ext uri="{FF2B5EF4-FFF2-40B4-BE49-F238E27FC236}">
                <a16:creationId xmlns:a16="http://schemas.microsoft.com/office/drawing/2014/main" id="{D9DF3CAC-67A8-0979-3E9E-09EC23A078EE}"/>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12" name="TextBox 11">
            <a:extLst>
              <a:ext uri="{FF2B5EF4-FFF2-40B4-BE49-F238E27FC236}">
                <a16:creationId xmlns:a16="http://schemas.microsoft.com/office/drawing/2014/main" id="{B55CE839-2D36-44E5-006D-BE021A99FC7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754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pic>
        <p:nvPicPr>
          <p:cNvPr id="12" name="Picture 11" descr="A close up of a circuit board&#10;&#10;Description automatically generated">
            <a:extLst>
              <a:ext uri="{FF2B5EF4-FFF2-40B4-BE49-F238E27FC236}">
                <a16:creationId xmlns:a16="http://schemas.microsoft.com/office/drawing/2014/main" id="{A5D65604-5419-AA85-9C44-A2D57896F71A}"/>
              </a:ext>
            </a:extLst>
          </p:cNvPr>
          <p:cNvPicPr>
            <a:picLocks noChangeAspect="1"/>
          </p:cNvPicPr>
          <p:nvPr/>
        </p:nvPicPr>
        <p:blipFill>
          <a:blip r:embed="rId2"/>
          <a:stretch>
            <a:fillRect/>
          </a:stretch>
        </p:blipFill>
        <p:spPr>
          <a:xfrm>
            <a:off x="765717" y="3381226"/>
            <a:ext cx="6413809" cy="2855475"/>
          </a:xfrm>
          <a:prstGeom prst="rect">
            <a:avLst/>
          </a:prstGeom>
        </p:spPr>
      </p:pic>
      <p:pic>
        <p:nvPicPr>
          <p:cNvPr id="13" name="Picture 12" descr="A close up of a circuit board&#10;&#10;Description automatically generated">
            <a:extLst>
              <a:ext uri="{FF2B5EF4-FFF2-40B4-BE49-F238E27FC236}">
                <a16:creationId xmlns:a16="http://schemas.microsoft.com/office/drawing/2014/main" id="{752E372C-9BF5-8F9C-F9CB-E06DF6D05B0F}"/>
              </a:ext>
            </a:extLst>
          </p:cNvPr>
          <p:cNvPicPr>
            <a:picLocks noChangeAspect="1"/>
          </p:cNvPicPr>
          <p:nvPr/>
        </p:nvPicPr>
        <p:blipFill>
          <a:blip r:embed="rId3"/>
          <a:stretch>
            <a:fillRect/>
          </a:stretch>
        </p:blipFill>
        <p:spPr>
          <a:xfrm>
            <a:off x="765716" y="584306"/>
            <a:ext cx="6376639" cy="2632095"/>
          </a:xfrm>
          <a:prstGeom prst="rect">
            <a:avLst/>
          </a:prstGeom>
        </p:spPr>
      </p:pic>
      <p:sp>
        <p:nvSpPr>
          <p:cNvPr id="14" name="TextBox 13">
            <a:extLst>
              <a:ext uri="{FF2B5EF4-FFF2-40B4-BE49-F238E27FC236}">
                <a16:creationId xmlns:a16="http://schemas.microsoft.com/office/drawing/2014/main" id="{0D1C361C-E100-4788-B238-C766ABD0D449}"/>
              </a:ext>
            </a:extLst>
          </p:cNvPr>
          <p:cNvSpPr txBox="1"/>
          <p:nvPr/>
        </p:nvSpPr>
        <p:spPr>
          <a:xfrm>
            <a:off x="7536365" y="1300975"/>
            <a:ext cx="40255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Flip Flop and </a:t>
            </a:r>
            <a:r>
              <a:rPr lang="en-US" dirty="0" err="1"/>
              <a:t>AND</a:t>
            </a:r>
            <a:r>
              <a:rPr lang="en-US" dirty="0"/>
              <a:t> gate segment for storing player information and thus controlling push button command validation.</a:t>
            </a:r>
          </a:p>
        </p:txBody>
      </p:sp>
      <p:sp>
        <p:nvSpPr>
          <p:cNvPr id="15" name="TextBox 14">
            <a:extLst>
              <a:ext uri="{FF2B5EF4-FFF2-40B4-BE49-F238E27FC236}">
                <a16:creationId xmlns:a16="http://schemas.microsoft.com/office/drawing/2014/main" id="{C57669EC-9ECA-8F9A-18E4-2EEFBBC2B446}"/>
              </a:ext>
            </a:extLst>
          </p:cNvPr>
          <p:cNvSpPr txBox="1"/>
          <p:nvPr/>
        </p:nvSpPr>
        <p:spPr>
          <a:xfrm>
            <a:off x="7536365" y="4237463"/>
            <a:ext cx="40255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3 Input AND gate segment for checking winning combinations for both the players</a:t>
            </a:r>
          </a:p>
        </p:txBody>
      </p:sp>
      <p:sp>
        <p:nvSpPr>
          <p:cNvPr id="2" name="Date Placeholder 4">
            <a:extLst>
              <a:ext uri="{FF2B5EF4-FFF2-40B4-BE49-F238E27FC236}">
                <a16:creationId xmlns:a16="http://schemas.microsoft.com/office/drawing/2014/main" id="{B2854932-24AF-D4B6-CD0B-8B145B29143E}"/>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3" name="Footer Placeholder 6">
            <a:extLst>
              <a:ext uri="{FF2B5EF4-FFF2-40B4-BE49-F238E27FC236}">
                <a16:creationId xmlns:a16="http://schemas.microsoft.com/office/drawing/2014/main" id="{AFF33604-A444-D94E-80AF-2FD194778365}"/>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4" name="TextBox 3">
            <a:extLst>
              <a:ext uri="{FF2B5EF4-FFF2-40B4-BE49-F238E27FC236}">
                <a16:creationId xmlns:a16="http://schemas.microsoft.com/office/drawing/2014/main" id="{70C3D873-01FE-135C-9BFF-F0C0159B87C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94483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4.1 Novelty</a:t>
            </a:r>
          </a:p>
          <a:p>
            <a:r>
              <a:rPr lang="en-US" sz="3200" dirty="0"/>
              <a:t>4.2 </a:t>
            </a:r>
            <a:r>
              <a:rPr lang="en-GB" sz="3200" dirty="0"/>
              <a:t>Project Management and Cost Analysis</a:t>
            </a:r>
            <a:endParaRPr lang="en-US" sz="3200" dirty="0"/>
          </a:p>
          <a:p>
            <a:r>
              <a:rPr lang="en-GB" sz="3200" dirty="0"/>
              <a:t>4.3 Practical Considerations of the Design</a:t>
            </a:r>
          </a:p>
          <a:p>
            <a:r>
              <a:rPr lang="en-GB" sz="3200" dirty="0"/>
              <a:t>4.4 Assessment of the Impact of the Project </a:t>
            </a:r>
          </a:p>
          <a:p>
            <a:r>
              <a:rPr lang="en-US" sz="3200" dirty="0"/>
              <a:t>4.5 Evaluation of the Sustainability </a:t>
            </a:r>
            <a:endParaRPr lang="en-BD"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dirty="0"/>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A2.07</a:t>
            </a:r>
            <a:endParaRPr lang="en-BD" dirty="0"/>
          </a:p>
        </p:txBody>
      </p:sp>
      <p:sp>
        <p:nvSpPr>
          <p:cNvPr id="4" name="Footer Placeholder 6">
            <a:extLst>
              <a:ext uri="{FF2B5EF4-FFF2-40B4-BE49-F238E27FC236}">
                <a16:creationId xmlns:a16="http://schemas.microsoft.com/office/drawing/2014/main" id="{32E6DEEB-0BCA-186B-7335-832B9F17C4F4}"/>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5" name="TextBox 4">
            <a:extLst>
              <a:ext uri="{FF2B5EF4-FFF2-40B4-BE49-F238E27FC236}">
                <a16:creationId xmlns:a16="http://schemas.microsoft.com/office/drawing/2014/main" id="{C33F1486-0655-5119-189A-0DBC0D80F00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1906065</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dirty="0"/>
              <a:t>4</a:t>
            </a:r>
            <a:r>
              <a:rPr lang="en-US" sz="4400" dirty="0"/>
              <a:t>.1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a:xfrm>
            <a:off x="1066800" y="1856766"/>
            <a:ext cx="10058400" cy="4541520"/>
          </a:xfrm>
        </p:spPr>
        <p:txBody>
          <a:bodyPr>
            <a:normAutofit fontScale="92500" lnSpcReduction="20000"/>
          </a:bodyPr>
          <a:lstStyle/>
          <a:p>
            <a:r>
              <a:rPr lang="en-GB" dirty="0"/>
              <a:t>Instead of designing it on software, creating a hardware based version of our traditional tic tac toe game allows people to interact with physical buttons to make their moves. </a:t>
            </a:r>
          </a:p>
          <a:p>
            <a:r>
              <a:rPr lang="en-GB" dirty="0"/>
              <a:t>Our custom designed PCB is designed in a way that identifies the blocks which take input, the flip-flop block for saving input and preventing cheating, logic processing block for draws and wins, along with IC markers which identifies which IC goes where. </a:t>
            </a:r>
          </a:p>
          <a:p>
            <a:r>
              <a:rPr lang="en-GB" dirty="0"/>
              <a:t>There is no scope for cheating </a:t>
            </a:r>
            <a:r>
              <a:rPr lang="en-GB" dirty="0" err="1"/>
              <a:t>i.e</a:t>
            </a:r>
            <a:r>
              <a:rPr lang="en-GB" dirty="0"/>
              <a:t> pressing a button twice or trying to force the game after a winner is decided. </a:t>
            </a:r>
          </a:p>
          <a:p>
            <a:r>
              <a:rPr lang="en-GB" dirty="0"/>
              <a:t>The use of bicolored LEDs is a simple yet efficient way to identify winners without having to use any display.</a:t>
            </a:r>
          </a:p>
          <a:p>
            <a:r>
              <a:rPr lang="en-GB" dirty="0"/>
              <a:t>A separate user interface</a:t>
            </a:r>
          </a:p>
          <a:p>
            <a:r>
              <a:rPr lang="en-GB" dirty="0"/>
              <a:t>Low power consumption.</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9" name="Date Placeholder 5">
            <a:extLst>
              <a:ext uri="{FF2B5EF4-FFF2-40B4-BE49-F238E27FC236}">
                <a16:creationId xmlns:a16="http://schemas.microsoft.com/office/drawing/2014/main" id="{C3A245BE-1743-2BA5-0AF1-E3CF5FB6D15A}"/>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11" name="TextBox 10">
            <a:extLst>
              <a:ext uri="{FF2B5EF4-FFF2-40B4-BE49-F238E27FC236}">
                <a16:creationId xmlns:a16="http://schemas.microsoft.com/office/drawing/2014/main" id="{C8F20F46-7EB0-60A2-0A85-D6ACA8D6DC8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1906065</a:t>
            </a:r>
            <a:endParaRPr lang="en-GB" i="1" dirty="0">
              <a:solidFill>
                <a:srgbClr val="FFFF00"/>
              </a:solidFill>
              <a:latin typeface="Arial Narrow" panose="020B0606020202030204" pitchFamily="34" charset="0"/>
            </a:endParaRPr>
          </a:p>
        </p:txBody>
      </p:sp>
      <p:sp>
        <p:nvSpPr>
          <p:cNvPr id="5" name="Footer Placeholder 6">
            <a:extLst>
              <a:ext uri="{FF2B5EF4-FFF2-40B4-BE49-F238E27FC236}">
                <a16:creationId xmlns:a16="http://schemas.microsoft.com/office/drawing/2014/main" id="{1BF20FA1-7B55-A3F4-48F9-4F2CA46C85D2}"/>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Tree>
    <p:extLst>
      <p:ext uri="{BB962C8B-B14F-4D97-AF65-F5344CB8AC3E}">
        <p14:creationId xmlns:p14="http://schemas.microsoft.com/office/powerpoint/2010/main" val="58960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4.2 </a:t>
            </a:r>
            <a:r>
              <a:rPr lang="en-GB" sz="3600" dirty="0"/>
              <a:t>Project Management and Cost Analysis</a:t>
            </a:r>
            <a:br>
              <a:rPr lang="en-US" sz="3600" dirty="0"/>
            </a:br>
            <a:endParaRPr lang="en-GB" sz="3600" dirty="0"/>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US" dirty="0"/>
              <a:t>Bill of Materials </a:t>
            </a:r>
          </a:p>
          <a:p>
            <a:endParaRPr lang="en-US"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graphicFrame>
        <p:nvGraphicFramePr>
          <p:cNvPr id="9" name="Table 8">
            <a:extLst>
              <a:ext uri="{FF2B5EF4-FFF2-40B4-BE49-F238E27FC236}">
                <a16:creationId xmlns:a16="http://schemas.microsoft.com/office/drawing/2014/main" id="{782BB20C-DB0D-791A-E69A-593CEEA3516C}"/>
              </a:ext>
            </a:extLst>
          </p:cNvPr>
          <p:cNvGraphicFramePr>
            <a:graphicFrameLocks noGrp="1"/>
          </p:cNvGraphicFramePr>
          <p:nvPr/>
        </p:nvGraphicFramePr>
        <p:xfrm>
          <a:off x="2369932" y="2031020"/>
          <a:ext cx="7452135" cy="4249620"/>
        </p:xfrm>
        <a:graphic>
          <a:graphicData uri="http://schemas.openxmlformats.org/drawingml/2006/table">
            <a:tbl>
              <a:tblPr firstRow="1" firstCol="1" bandRow="1">
                <a:tableStyleId>{5C22544A-7EE6-4342-B048-85BDC9FD1C3A}</a:tableStyleId>
              </a:tblPr>
              <a:tblGrid>
                <a:gridCol w="2719431">
                  <a:extLst>
                    <a:ext uri="{9D8B030D-6E8A-4147-A177-3AD203B41FA5}">
                      <a16:colId xmlns:a16="http://schemas.microsoft.com/office/drawing/2014/main" val="4022326375"/>
                    </a:ext>
                  </a:extLst>
                </a:gridCol>
                <a:gridCol w="2366352">
                  <a:extLst>
                    <a:ext uri="{9D8B030D-6E8A-4147-A177-3AD203B41FA5}">
                      <a16:colId xmlns:a16="http://schemas.microsoft.com/office/drawing/2014/main" val="3246508949"/>
                    </a:ext>
                  </a:extLst>
                </a:gridCol>
                <a:gridCol w="2366352">
                  <a:extLst>
                    <a:ext uri="{9D8B030D-6E8A-4147-A177-3AD203B41FA5}">
                      <a16:colId xmlns:a16="http://schemas.microsoft.com/office/drawing/2014/main" val="2578976435"/>
                    </a:ext>
                  </a:extLst>
                </a:gridCol>
              </a:tblGrid>
              <a:tr h="280180">
                <a:tc>
                  <a:txBody>
                    <a:bodyPr/>
                    <a:lstStyle/>
                    <a:p>
                      <a:pPr marL="0" marR="0" algn="ctr">
                        <a:lnSpc>
                          <a:spcPct val="107000"/>
                        </a:lnSpc>
                        <a:spcBef>
                          <a:spcPts val="0"/>
                        </a:spcBef>
                        <a:spcAft>
                          <a:spcPts val="0"/>
                        </a:spcAft>
                      </a:pPr>
                      <a:r>
                        <a:rPr lang="en-US" sz="1600" kern="100" dirty="0">
                          <a:effectLst/>
                        </a:rPr>
                        <a:t>Components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gn="ctr">
                        <a:lnSpc>
                          <a:spcPct val="107000"/>
                        </a:lnSpc>
                        <a:spcBef>
                          <a:spcPts val="0"/>
                        </a:spcBef>
                        <a:spcAft>
                          <a:spcPts val="0"/>
                        </a:spcAft>
                      </a:pPr>
                      <a:r>
                        <a:rPr lang="en-US" sz="1600" kern="100" dirty="0">
                          <a:effectLst/>
                        </a:rPr>
                        <a:t>Per Unit Price (BDT)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gn="ctr">
                        <a:lnSpc>
                          <a:spcPct val="107000"/>
                        </a:lnSpc>
                        <a:spcBef>
                          <a:spcPts val="0"/>
                        </a:spcBef>
                        <a:spcAft>
                          <a:spcPts val="0"/>
                        </a:spcAft>
                      </a:pPr>
                      <a:r>
                        <a:rPr lang="en-US" sz="1600" kern="100" dirty="0">
                          <a:effectLst/>
                        </a:rPr>
                        <a:t>Units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val="4174482391"/>
                  </a:ext>
                </a:extLst>
              </a:tr>
              <a:tr h="268576">
                <a:tc>
                  <a:txBody>
                    <a:bodyPr/>
                    <a:lstStyle/>
                    <a:p>
                      <a:pPr marL="0" marR="0" algn="ctr">
                        <a:lnSpc>
                          <a:spcPct val="107000"/>
                        </a:lnSpc>
                        <a:spcBef>
                          <a:spcPts val="0"/>
                        </a:spcBef>
                        <a:spcAft>
                          <a:spcPts val="0"/>
                        </a:spcAft>
                      </a:pPr>
                      <a:r>
                        <a:rPr lang="en-US" sz="1100" kern="100">
                          <a:effectLst/>
                        </a:rPr>
                        <a:t>74HC86N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5924649"/>
                  </a:ext>
                </a:extLst>
              </a:tr>
              <a:tr h="268576">
                <a:tc>
                  <a:txBody>
                    <a:bodyPr/>
                    <a:lstStyle/>
                    <a:p>
                      <a:pPr marL="0" marR="0" algn="ctr">
                        <a:lnSpc>
                          <a:spcPct val="107000"/>
                        </a:lnSpc>
                        <a:spcBef>
                          <a:spcPts val="0"/>
                        </a:spcBef>
                        <a:spcAft>
                          <a:spcPts val="0"/>
                        </a:spcAft>
                      </a:pPr>
                      <a:r>
                        <a:rPr lang="en-US" sz="1100" kern="100">
                          <a:effectLst/>
                        </a:rPr>
                        <a:t>74HC08N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601495"/>
                  </a:ext>
                </a:extLst>
              </a:tr>
              <a:tr h="268576">
                <a:tc>
                  <a:txBody>
                    <a:bodyPr/>
                    <a:lstStyle/>
                    <a:p>
                      <a:pPr marL="0" marR="0" algn="ctr">
                        <a:lnSpc>
                          <a:spcPct val="107000"/>
                        </a:lnSpc>
                        <a:spcBef>
                          <a:spcPts val="0"/>
                        </a:spcBef>
                        <a:spcAft>
                          <a:spcPts val="0"/>
                        </a:spcAft>
                      </a:pPr>
                      <a:r>
                        <a:rPr lang="en-US" sz="1100" kern="100" dirty="0">
                          <a:effectLst/>
                        </a:rPr>
                        <a:t>74HC32N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8285812"/>
                  </a:ext>
                </a:extLst>
              </a:tr>
              <a:tr h="268576">
                <a:tc>
                  <a:txBody>
                    <a:bodyPr/>
                    <a:lstStyle/>
                    <a:p>
                      <a:pPr marL="0" marR="0" algn="ctr">
                        <a:lnSpc>
                          <a:spcPct val="107000"/>
                        </a:lnSpc>
                        <a:spcBef>
                          <a:spcPts val="0"/>
                        </a:spcBef>
                        <a:spcAft>
                          <a:spcPts val="0"/>
                        </a:spcAft>
                      </a:pPr>
                      <a:r>
                        <a:rPr lang="en-US" sz="1100" kern="100">
                          <a:effectLst/>
                        </a:rPr>
                        <a:t>74HC04N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6207943"/>
                  </a:ext>
                </a:extLst>
              </a:tr>
              <a:tr h="268576">
                <a:tc>
                  <a:txBody>
                    <a:bodyPr/>
                    <a:lstStyle/>
                    <a:p>
                      <a:pPr marL="0" marR="0" algn="ctr">
                        <a:lnSpc>
                          <a:spcPct val="107000"/>
                        </a:lnSpc>
                        <a:spcBef>
                          <a:spcPts val="0"/>
                        </a:spcBef>
                        <a:spcAft>
                          <a:spcPts val="0"/>
                        </a:spcAft>
                      </a:pPr>
                      <a:r>
                        <a:rPr lang="en-US" sz="1100" kern="100">
                          <a:effectLst/>
                        </a:rPr>
                        <a:t>74HC11N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5982191"/>
                  </a:ext>
                </a:extLst>
              </a:tr>
              <a:tr h="268576">
                <a:tc>
                  <a:txBody>
                    <a:bodyPr/>
                    <a:lstStyle/>
                    <a:p>
                      <a:pPr marL="0" marR="0" algn="ctr">
                        <a:lnSpc>
                          <a:spcPct val="107000"/>
                        </a:lnSpc>
                        <a:spcBef>
                          <a:spcPts val="0"/>
                        </a:spcBef>
                        <a:spcAft>
                          <a:spcPts val="0"/>
                        </a:spcAft>
                      </a:pPr>
                      <a:r>
                        <a:rPr lang="en-US" sz="1100" kern="100">
                          <a:effectLst/>
                        </a:rPr>
                        <a:t>CD4072BE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60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9848269"/>
                  </a:ext>
                </a:extLst>
              </a:tr>
              <a:tr h="268576">
                <a:tc>
                  <a:txBody>
                    <a:bodyPr/>
                    <a:lstStyle/>
                    <a:p>
                      <a:pPr marL="0" marR="0" algn="ctr">
                        <a:lnSpc>
                          <a:spcPct val="107000"/>
                        </a:lnSpc>
                        <a:spcBef>
                          <a:spcPts val="0"/>
                        </a:spcBef>
                        <a:spcAft>
                          <a:spcPts val="0"/>
                        </a:spcAft>
                      </a:pPr>
                      <a:r>
                        <a:rPr lang="en-US" sz="1100" kern="100">
                          <a:effectLst/>
                        </a:rPr>
                        <a:t>CD4013B3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30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2805064"/>
                  </a:ext>
                </a:extLst>
              </a:tr>
              <a:tr h="268576">
                <a:tc>
                  <a:txBody>
                    <a:bodyPr/>
                    <a:lstStyle/>
                    <a:p>
                      <a:pPr marL="0" marR="0" algn="ctr">
                        <a:lnSpc>
                          <a:spcPct val="107000"/>
                        </a:lnSpc>
                        <a:spcBef>
                          <a:spcPts val="0"/>
                        </a:spcBef>
                        <a:spcAft>
                          <a:spcPts val="0"/>
                        </a:spcAft>
                      </a:pPr>
                      <a:r>
                        <a:rPr lang="en-US" sz="1100" kern="100">
                          <a:effectLst/>
                        </a:rPr>
                        <a:t>14 PIN DIP IC SOCKETS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45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7006277"/>
                  </a:ext>
                </a:extLst>
              </a:tr>
              <a:tr h="268576">
                <a:tc>
                  <a:txBody>
                    <a:bodyPr/>
                    <a:lstStyle/>
                    <a:p>
                      <a:pPr marL="0" marR="0" algn="ctr">
                        <a:lnSpc>
                          <a:spcPct val="107000"/>
                        </a:lnSpc>
                        <a:spcBef>
                          <a:spcPts val="0"/>
                        </a:spcBef>
                        <a:spcAft>
                          <a:spcPts val="0"/>
                        </a:spcAft>
                      </a:pPr>
                      <a:r>
                        <a:rPr lang="en-US" sz="1100" kern="100">
                          <a:effectLst/>
                        </a:rPr>
                        <a:t>220 OHM RESISTANCE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5286573"/>
                  </a:ext>
                </a:extLst>
              </a:tr>
              <a:tr h="268576">
                <a:tc>
                  <a:txBody>
                    <a:bodyPr/>
                    <a:lstStyle/>
                    <a:p>
                      <a:pPr marL="0" marR="0" algn="ctr">
                        <a:lnSpc>
                          <a:spcPct val="107000"/>
                        </a:lnSpc>
                        <a:spcBef>
                          <a:spcPts val="0"/>
                        </a:spcBef>
                        <a:spcAft>
                          <a:spcPts val="0"/>
                        </a:spcAft>
                      </a:pPr>
                      <a:r>
                        <a:rPr lang="en-US" sz="1100" kern="100" dirty="0">
                          <a:effectLst/>
                        </a:rPr>
                        <a:t>Common Anode LED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5507512"/>
                  </a:ext>
                </a:extLst>
              </a:tr>
              <a:tr h="268576">
                <a:tc>
                  <a:txBody>
                    <a:bodyPr/>
                    <a:lstStyle/>
                    <a:p>
                      <a:pPr marL="0" marR="0" algn="ctr">
                        <a:lnSpc>
                          <a:spcPct val="107000"/>
                        </a:lnSpc>
                        <a:spcBef>
                          <a:spcPts val="0"/>
                        </a:spcBef>
                        <a:spcAft>
                          <a:spcPts val="0"/>
                        </a:spcAft>
                      </a:pPr>
                      <a:r>
                        <a:rPr lang="en-US" sz="1100" kern="100">
                          <a:effectLst/>
                        </a:rPr>
                        <a:t>Single colored LED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9727155"/>
                  </a:ext>
                </a:extLst>
              </a:tr>
              <a:tr h="230696">
                <a:tc>
                  <a:txBody>
                    <a:bodyPr/>
                    <a:lstStyle/>
                    <a:p>
                      <a:pPr marL="0" marR="0" algn="ctr">
                        <a:lnSpc>
                          <a:spcPct val="107000"/>
                        </a:lnSpc>
                        <a:spcBef>
                          <a:spcPts val="0"/>
                        </a:spcBef>
                        <a:spcAft>
                          <a:spcPts val="0"/>
                        </a:spcAft>
                      </a:pPr>
                      <a:r>
                        <a:rPr lang="en-US" sz="1100" kern="100" dirty="0">
                          <a:effectLst/>
                        </a:rPr>
                        <a:t>Jumpers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6665011"/>
                  </a:ext>
                </a:extLst>
              </a:tr>
              <a:tr h="247256">
                <a:tc>
                  <a:txBody>
                    <a:bodyPr/>
                    <a:lstStyle/>
                    <a:p>
                      <a:pPr marL="0" marR="0" algn="ctr">
                        <a:lnSpc>
                          <a:spcPct val="107000"/>
                        </a:lnSpc>
                        <a:spcBef>
                          <a:spcPts val="0"/>
                        </a:spcBef>
                        <a:spcAft>
                          <a:spcPts val="0"/>
                        </a:spcAft>
                      </a:pPr>
                      <a:r>
                        <a:rPr lang="en-US" sz="1100" kern="100" dirty="0">
                          <a:effectLst/>
                        </a:rPr>
                        <a:t>PCB</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2000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64040"/>
                  </a:ext>
                </a:extLst>
              </a:tr>
              <a:tr h="268576">
                <a:tc>
                  <a:txBody>
                    <a:bodyPr/>
                    <a:lstStyle/>
                    <a:p>
                      <a:pPr marL="0" marR="0" algn="ctr">
                        <a:lnSpc>
                          <a:spcPct val="107000"/>
                        </a:lnSpc>
                        <a:spcBef>
                          <a:spcPts val="0"/>
                        </a:spcBef>
                        <a:spcAft>
                          <a:spcPts val="0"/>
                        </a:spcAft>
                      </a:pPr>
                      <a:r>
                        <a:rPr lang="en-US" sz="1100" kern="100" dirty="0">
                          <a:effectLst/>
                        </a:rPr>
                        <a:t>Soldering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00" dirty="0">
                          <a:effectLst/>
                        </a:rPr>
                        <a:t>3200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898257641"/>
                  </a:ext>
                </a:extLst>
              </a:tr>
              <a:tr h="268576">
                <a:tc>
                  <a:txBody>
                    <a:bodyPr/>
                    <a:lstStyle/>
                    <a:p>
                      <a:pPr marL="0" marR="0" algn="ctr">
                        <a:lnSpc>
                          <a:spcPct val="107000"/>
                        </a:lnSpc>
                        <a:spcBef>
                          <a:spcPts val="0"/>
                        </a:spcBef>
                        <a:spcAft>
                          <a:spcPts val="0"/>
                        </a:spcAft>
                      </a:pPr>
                      <a:r>
                        <a:rPr lang="en-US" sz="1100" kern="100">
                          <a:effectLst/>
                        </a:rPr>
                        <a:t>Total (BDT)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100" kern="100" dirty="0">
                          <a:effectLst/>
                        </a:rPr>
                        <a:t>6753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921983427"/>
                  </a:ext>
                </a:extLst>
              </a:tr>
            </a:tbl>
          </a:graphicData>
        </a:graphic>
      </p:graphicFrame>
      <p:sp>
        <p:nvSpPr>
          <p:cNvPr id="12" name="TextBox 11">
            <a:extLst>
              <a:ext uri="{FF2B5EF4-FFF2-40B4-BE49-F238E27FC236}">
                <a16:creationId xmlns:a16="http://schemas.microsoft.com/office/drawing/2014/main" id="{EF603D37-ABD8-2BF0-27E5-4EAD616FD72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1906065</a:t>
            </a:r>
            <a:endParaRPr lang="en-GB" i="1" dirty="0">
              <a:solidFill>
                <a:srgbClr val="FFFF00"/>
              </a:solidFill>
              <a:latin typeface="Arial Narrow" panose="020B0606020202030204" pitchFamily="34" charset="0"/>
            </a:endParaRPr>
          </a:p>
        </p:txBody>
      </p:sp>
      <p:sp>
        <p:nvSpPr>
          <p:cNvPr id="13" name="Footer Placeholder 6">
            <a:extLst>
              <a:ext uri="{FF2B5EF4-FFF2-40B4-BE49-F238E27FC236}">
                <a16:creationId xmlns:a16="http://schemas.microsoft.com/office/drawing/2014/main" id="{3E7D33D8-6061-5606-767C-944D12D0529E}"/>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5" name="Date Placeholder 4">
            <a:extLst>
              <a:ext uri="{FF2B5EF4-FFF2-40B4-BE49-F238E27FC236}">
                <a16:creationId xmlns:a16="http://schemas.microsoft.com/office/drawing/2014/main" id="{283B5FB3-3B82-3393-910B-72321A5C6B41}"/>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304327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4.3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normAutofit fontScale="92500"/>
          </a:bodyPr>
          <a:lstStyle/>
          <a:p>
            <a:r>
              <a:rPr lang="en-GB" dirty="0"/>
              <a:t>5.3.1	Considerations to public health and safety</a:t>
            </a:r>
          </a:p>
          <a:p>
            <a:pPr lvl="1"/>
            <a:r>
              <a:rPr lang="en-GB" dirty="0"/>
              <a:t>We’ve used headers to solder components into PCB to easily replace any damaged IC.</a:t>
            </a:r>
          </a:p>
          <a:p>
            <a:pPr lvl="1"/>
            <a:r>
              <a:rPr lang="en-GB" dirty="0"/>
              <a:t>Voltage level required is around 5V to prevent electric shock hazards.</a:t>
            </a:r>
          </a:p>
          <a:p>
            <a:pPr lvl="1"/>
            <a:r>
              <a:rPr lang="en-GB" dirty="0"/>
              <a:t>Clear labelling that identifying different parts of the PCB.</a:t>
            </a:r>
          </a:p>
          <a:p>
            <a:r>
              <a:rPr lang="en-GB" dirty="0"/>
              <a:t>5.3.2	Considerations to environment </a:t>
            </a:r>
          </a:p>
          <a:p>
            <a:pPr lvl="1"/>
            <a:r>
              <a:rPr lang="en-GB" dirty="0"/>
              <a:t>Low power design hence consume less energy.</a:t>
            </a:r>
          </a:p>
          <a:p>
            <a:pPr lvl="1"/>
            <a:r>
              <a:rPr lang="en-GB" dirty="0"/>
              <a:t>Repairable with components fitted on headers and marked for users to easily identify regions of issue and make changes.</a:t>
            </a:r>
          </a:p>
          <a:p>
            <a:pPr lvl="1"/>
            <a:r>
              <a:rPr lang="en-GB" dirty="0"/>
              <a:t>Moderately bright LEDs for visual ease.</a:t>
            </a:r>
          </a:p>
          <a:p>
            <a:r>
              <a:rPr lang="en-GB" dirty="0"/>
              <a:t>5.3.3	Considerations to cultural and societal needs</a:t>
            </a:r>
          </a:p>
          <a:p>
            <a:pPr lvl="1"/>
            <a:r>
              <a:rPr lang="en-GB" dirty="0"/>
              <a:t>Allows two person interaction encouraging social engagement.</a:t>
            </a:r>
          </a:p>
          <a:p>
            <a:pPr lvl="1"/>
            <a:r>
              <a:rPr lang="en-GB" dirty="0"/>
              <a:t>Can be customized by using different coloured LEDs </a:t>
            </a:r>
          </a:p>
          <a:p>
            <a:pPr lvl="1"/>
            <a:endParaRPr lang="en-GB" dirty="0"/>
          </a:p>
          <a:p>
            <a:endParaRPr lang="en-GB"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10" name="TextBox 9">
            <a:extLst>
              <a:ext uri="{FF2B5EF4-FFF2-40B4-BE49-F238E27FC236}">
                <a16:creationId xmlns:a16="http://schemas.microsoft.com/office/drawing/2014/main" id="{2B4E05B8-DF42-1118-A521-AA943EB38DB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1906065</a:t>
            </a:r>
            <a:endParaRPr lang="en-GB" i="1" dirty="0">
              <a:solidFill>
                <a:srgbClr val="FFFF00"/>
              </a:solidFill>
              <a:latin typeface="Arial Narrow" panose="020B0606020202030204" pitchFamily="34" charset="0"/>
            </a:endParaRPr>
          </a:p>
        </p:txBody>
      </p:sp>
      <p:sp>
        <p:nvSpPr>
          <p:cNvPr id="11" name="Footer Placeholder 6">
            <a:extLst>
              <a:ext uri="{FF2B5EF4-FFF2-40B4-BE49-F238E27FC236}">
                <a16:creationId xmlns:a16="http://schemas.microsoft.com/office/drawing/2014/main" id="{F8021F5A-5786-267D-6C20-F5E8AD49465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5" name="Date Placeholder 4">
            <a:extLst>
              <a:ext uri="{FF2B5EF4-FFF2-40B4-BE49-F238E27FC236}">
                <a16:creationId xmlns:a16="http://schemas.microsoft.com/office/drawing/2014/main" id="{53F4D343-C29B-7507-406C-4BE143962F75}"/>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325309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BD" dirty="0"/>
              <a:t>Summary</a:t>
            </a:r>
          </a:p>
          <a:p>
            <a:pPr marL="457200" indent="-457200">
              <a:buFont typeface="+mj-lt"/>
              <a:buAutoNum type="arabicPeriod"/>
            </a:pPr>
            <a:r>
              <a:rPr lang="en-US" dirty="0"/>
              <a:t>Design</a:t>
            </a:r>
            <a:endParaRPr lang="en-BD" dirty="0"/>
          </a:p>
          <a:p>
            <a:pPr marL="457200" indent="-457200">
              <a:buFont typeface="+mj-lt"/>
              <a:buAutoNum type="arabicPeriod"/>
            </a:pPr>
            <a:r>
              <a:rPr lang="en-US" dirty="0"/>
              <a:t>Implementation</a:t>
            </a:r>
            <a:endParaRPr lang="en-BD" dirty="0"/>
          </a:p>
          <a:p>
            <a:pPr marL="457200" indent="-457200">
              <a:buFont typeface="+mj-lt"/>
              <a:buAutoNum type="arabicPeriod"/>
            </a:pPr>
            <a:r>
              <a:rPr lang="en-US" dirty="0"/>
              <a:t>Analysis and Evaluation</a:t>
            </a:r>
            <a:endParaRPr lang="en-BD" dirty="0"/>
          </a:p>
          <a:p>
            <a:pPr marL="457200" indent="-457200">
              <a:buFont typeface="+mj-lt"/>
              <a:buAutoNum type="arabicPeriod"/>
            </a:pPr>
            <a:r>
              <a:rPr lang="en-US" dirty="0"/>
              <a:t>References</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14" name="Picture 13">
            <a:extLst>
              <a:ext uri="{FF2B5EF4-FFF2-40B4-BE49-F238E27FC236}">
                <a16:creationId xmlns:a16="http://schemas.microsoft.com/office/drawing/2014/main" id="{35ACC07A-3153-40F6-D1EE-6660CE551BAE}"/>
              </a:ext>
            </a:extLst>
          </p:cNvPr>
          <p:cNvPicPr>
            <a:picLocks noChangeAspect="1"/>
          </p:cNvPicPr>
          <p:nvPr/>
        </p:nvPicPr>
        <p:blipFill>
          <a:blip r:embed="rId2"/>
          <a:stretch>
            <a:fillRect/>
          </a:stretch>
        </p:blipFill>
        <p:spPr>
          <a:xfrm>
            <a:off x="7490732" y="381422"/>
            <a:ext cx="3634468" cy="5653618"/>
          </a:xfrm>
          <a:prstGeom prst="rect">
            <a:avLst/>
          </a:prstGeom>
        </p:spPr>
      </p:pic>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4.4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normAutofit lnSpcReduction="10000"/>
          </a:bodyPr>
          <a:lstStyle/>
          <a:p>
            <a:r>
              <a:rPr lang="en-GB" dirty="0"/>
              <a:t>5.4.1	Assessment of Societal Issues</a:t>
            </a:r>
          </a:p>
          <a:p>
            <a:pPr lvl="1"/>
            <a:r>
              <a:rPr lang="en-GB" dirty="0"/>
              <a:t>Addresses digital logic design literacy gap</a:t>
            </a:r>
          </a:p>
          <a:p>
            <a:pPr lvl="1"/>
            <a:r>
              <a:rPr lang="en-GB" dirty="0"/>
              <a:t>Scope of entertainment, bonding and stress relieve beyond digital screens.</a:t>
            </a:r>
          </a:p>
          <a:p>
            <a:r>
              <a:rPr lang="en-GB" dirty="0"/>
              <a:t>5.4.2	Assessment of Health and Safety Issues</a:t>
            </a:r>
          </a:p>
          <a:p>
            <a:pPr lvl="1"/>
            <a:r>
              <a:rPr lang="en-GB" dirty="0"/>
              <a:t>Offers safety from electrical hazards due to low power consumption and max 5V supply.</a:t>
            </a:r>
          </a:p>
          <a:p>
            <a:r>
              <a:rPr lang="en-GB" dirty="0"/>
              <a:t>5.4.3	Assessment of Legal Issues</a:t>
            </a:r>
          </a:p>
          <a:p>
            <a:pPr lvl="1"/>
            <a:r>
              <a:rPr lang="en-GB" dirty="0"/>
              <a:t>The project does not infringe on copyright materials, utilizing open source resources available on the internet. </a:t>
            </a:r>
          </a:p>
          <a:p>
            <a:r>
              <a:rPr lang="en-GB" dirty="0"/>
              <a:t>5.4.4	Assessment of Cultural Issues</a:t>
            </a:r>
          </a:p>
          <a:p>
            <a:pPr lvl="1"/>
            <a:r>
              <a:rPr lang="en-GB" dirty="0"/>
              <a:t>Challenges traditional tic-tac-toe games played on digital platforms with a hardware alternative. </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10" name="TextBox 9">
            <a:extLst>
              <a:ext uri="{FF2B5EF4-FFF2-40B4-BE49-F238E27FC236}">
                <a16:creationId xmlns:a16="http://schemas.microsoft.com/office/drawing/2014/main" id="{E93E9EF8-2729-694F-0190-4A7CAFF7FB86}"/>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1906065</a:t>
            </a:r>
            <a:endParaRPr lang="en-GB" i="1" dirty="0">
              <a:solidFill>
                <a:srgbClr val="FFFF00"/>
              </a:solidFill>
              <a:latin typeface="Arial Narrow" panose="020B0606020202030204" pitchFamily="34" charset="0"/>
            </a:endParaRPr>
          </a:p>
        </p:txBody>
      </p:sp>
      <p:sp>
        <p:nvSpPr>
          <p:cNvPr id="11" name="Footer Placeholder 6">
            <a:extLst>
              <a:ext uri="{FF2B5EF4-FFF2-40B4-BE49-F238E27FC236}">
                <a16:creationId xmlns:a16="http://schemas.microsoft.com/office/drawing/2014/main" id="{BE04B50D-D0C0-CAEC-5A60-87813CB82868}"/>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5" name="Date Placeholder 4">
            <a:extLst>
              <a:ext uri="{FF2B5EF4-FFF2-40B4-BE49-F238E27FC236}">
                <a16:creationId xmlns:a16="http://schemas.microsoft.com/office/drawing/2014/main" id="{2F859938-1FCF-156B-8C1A-131F79EF1F97}"/>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409082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4.5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1066800" y="1574418"/>
            <a:ext cx="10058400" cy="4541520"/>
          </a:xfrm>
        </p:spPr>
        <p:txBody>
          <a:bodyPr/>
          <a:lstStyle/>
          <a:p>
            <a:r>
              <a:rPr lang="en-GB" dirty="0"/>
              <a:t>5.5.1	Evaluation of Sustainability</a:t>
            </a:r>
          </a:p>
          <a:p>
            <a:pPr lvl="1"/>
            <a:r>
              <a:rPr lang="en-US" sz="1800" b="0" dirty="0">
                <a:effectLst/>
                <a:ea typeface="Times New Roman" panose="02020603050405020304" pitchFamily="18" charset="0"/>
              </a:rPr>
              <a:t>We use IC sockets. Therefore, if there are any damaged ICs, we can easily replace them without replacing the PCB board. Therefore, less metallic and electrical waste is produced. The design is sustainable as it has a longer life span.</a:t>
            </a:r>
            <a:endParaRPr lang="en-GB" dirty="0"/>
          </a:p>
          <a:p>
            <a:r>
              <a:rPr lang="en-GB" dirty="0"/>
              <a:t>5.5.2	Evaluation of Impact of Design in Societal Context </a:t>
            </a:r>
          </a:p>
          <a:p>
            <a:pPr lvl="1"/>
            <a:r>
              <a:rPr lang="en-GB" sz="1800" dirty="0">
                <a:effectLst/>
                <a:ea typeface="Times New Roman" panose="02020603050405020304" pitchFamily="18" charset="0"/>
              </a:rPr>
              <a:t>Tackles the literacy gap when it comes to digital logic design and digital logic circuitry</a:t>
            </a:r>
          </a:p>
          <a:p>
            <a:pPr lvl="1"/>
            <a:r>
              <a:rPr lang="en-GB" sz="1800" dirty="0"/>
              <a:t>Interactive design for attracting buyers and allowing people to interact and bond.</a:t>
            </a:r>
            <a:endParaRPr lang="en-GB" dirty="0"/>
          </a:p>
          <a:p>
            <a:r>
              <a:rPr lang="en-GB" dirty="0"/>
              <a:t>5.5.3	Evaluation of Impact of Design in Environmental Context</a:t>
            </a:r>
          </a:p>
          <a:p>
            <a:pPr lvl="1"/>
            <a:r>
              <a:rPr lang="en-GB" sz="1800" dirty="0"/>
              <a:t>Energy efficient design with a 5V source.</a:t>
            </a:r>
          </a:p>
          <a:p>
            <a:pPr lvl="1"/>
            <a:r>
              <a:rPr lang="en-GB" sz="1800" dirty="0"/>
              <a:t>Two separate boards ensuring that the entire circuitry doesn’t have to be replaced.</a:t>
            </a:r>
          </a:p>
          <a:p>
            <a:pPr lvl="1"/>
            <a:r>
              <a:rPr lang="en-GB" sz="1800" dirty="0"/>
              <a:t>IC sockets allows us to replace defective ICs and not replace the entire board.</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7" name="Date Placeholder 4">
            <a:extLst>
              <a:ext uri="{FF2B5EF4-FFF2-40B4-BE49-F238E27FC236}">
                <a16:creationId xmlns:a16="http://schemas.microsoft.com/office/drawing/2014/main" id="{A5612AA4-EED4-9618-B79E-22399A30D83B}"/>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9" name="Footer Placeholder 6">
            <a:extLst>
              <a:ext uri="{FF2B5EF4-FFF2-40B4-BE49-F238E27FC236}">
                <a16:creationId xmlns:a16="http://schemas.microsoft.com/office/drawing/2014/main" id="{20C17670-1C7B-5A68-1808-079D06625FDD}"/>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10" name="TextBox 9">
            <a:extLst>
              <a:ext uri="{FF2B5EF4-FFF2-40B4-BE49-F238E27FC236}">
                <a16:creationId xmlns:a16="http://schemas.microsoft.com/office/drawing/2014/main" id="{B79703D8-3539-9C23-822E-B735E3DF7D0B}"/>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1906056</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5. </a:t>
            </a:r>
            <a:r>
              <a:rPr lang="en-BD" dirty="0"/>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a:xfrm>
            <a:off x="1066800" y="1966125"/>
            <a:ext cx="10058400" cy="4541520"/>
          </a:xfrm>
        </p:spPr>
        <p:txBody>
          <a:bodyPr/>
          <a:lstStyle/>
          <a:p>
            <a:pPr marL="342900" marR="0" lvl="0" indent="-342900">
              <a:lnSpc>
                <a:spcPct val="107000"/>
              </a:lnSpc>
              <a:spcBef>
                <a:spcPts val="1800"/>
              </a:spcBef>
              <a:spcAft>
                <a:spcPts val="1800"/>
              </a:spcAft>
              <a:buFont typeface="+mj-lt"/>
              <a:buAutoNum type="arabicPeriod"/>
            </a:pPr>
            <a:r>
              <a:rPr lang="en-US" sz="1800" b="0" kern="0" dirty="0">
                <a:effectLst/>
                <a:ea typeface="Times New Roman" panose="02020603050405020304" pitchFamily="18" charset="0"/>
              </a:rPr>
              <a:t>Making a Tic Tac Toe using digital logic design by </a:t>
            </a:r>
            <a:r>
              <a:rPr lang="en-US" sz="1800" b="0" kern="0" dirty="0" err="1">
                <a:effectLst/>
                <a:ea typeface="Times New Roman" panose="02020603050405020304" pitchFamily="18" charset="0"/>
              </a:rPr>
              <a:t>Rashedul</a:t>
            </a:r>
            <a:r>
              <a:rPr lang="en-US" sz="1800" b="0" kern="0" dirty="0">
                <a:effectLst/>
                <a:ea typeface="Times New Roman" panose="02020603050405020304" pitchFamily="18" charset="0"/>
              </a:rPr>
              <a:t> Haq. (</a:t>
            </a:r>
            <a:r>
              <a:rPr lang="en-US" sz="1800" b="0" u="sng" kern="0" dirty="0">
                <a:solidFill>
                  <a:srgbClr val="0000FF"/>
                </a:solidFill>
                <a:effectLst/>
                <a:ea typeface="Times New Roman" panose="02020603050405020304" pitchFamily="18" charset="0"/>
                <a:hlinkClick r:id="rId2"/>
              </a:rPr>
              <a:t>YouTube</a:t>
            </a:r>
            <a:r>
              <a:rPr lang="en-US" sz="1800" b="0" kern="0" dirty="0">
                <a:effectLst/>
                <a:ea typeface="Times New Roman" panose="02020603050405020304" pitchFamily="18" charset="0"/>
              </a:rPr>
              <a:t>)</a:t>
            </a:r>
            <a:endParaRPr lang="en-US" sz="1800" b="1" kern="0" dirty="0">
              <a:effectLst/>
              <a:ea typeface="Times New Roman" panose="02020603050405020304" pitchFamily="18" charset="0"/>
            </a:endParaRPr>
          </a:p>
          <a:p>
            <a:pPr marL="342900" marR="0" lvl="0" indent="-342900">
              <a:lnSpc>
                <a:spcPct val="107000"/>
              </a:lnSpc>
              <a:spcBef>
                <a:spcPts val="1800"/>
              </a:spcBef>
              <a:spcAft>
                <a:spcPts val="1800"/>
              </a:spcAft>
              <a:buFont typeface="+mj-lt"/>
              <a:buAutoNum type="arabicPeriod"/>
            </a:pPr>
            <a:r>
              <a:rPr lang="en-US" sz="1800" b="0" kern="0" dirty="0">
                <a:effectLst/>
                <a:ea typeface="Times New Roman" panose="02020603050405020304" pitchFamily="18" charset="0"/>
              </a:rPr>
              <a:t>Tic Tac Toe Game (Sean </a:t>
            </a:r>
            <a:r>
              <a:rPr lang="en-US" sz="1800" b="0" kern="0" dirty="0" err="1">
                <a:effectLst/>
                <a:ea typeface="Times New Roman" panose="02020603050405020304" pitchFamily="18" charset="0"/>
              </a:rPr>
              <a:t>Kirschke</a:t>
            </a:r>
            <a:r>
              <a:rPr lang="en-US" sz="1800" b="0" kern="0" dirty="0">
                <a:effectLst/>
                <a:ea typeface="Times New Roman" panose="02020603050405020304" pitchFamily="18" charset="0"/>
              </a:rPr>
              <a:t>, </a:t>
            </a:r>
            <a:r>
              <a:rPr lang="en-US" sz="1800" b="0" kern="0" dirty="0" err="1">
                <a:effectLst/>
                <a:ea typeface="Times New Roman" panose="02020603050405020304" pitchFamily="18" charset="0"/>
              </a:rPr>
              <a:t>Douglus</a:t>
            </a:r>
            <a:r>
              <a:rPr lang="en-US" sz="1800" b="0" kern="0" dirty="0">
                <a:effectLst/>
                <a:ea typeface="Times New Roman" panose="02020603050405020304" pitchFamily="18" charset="0"/>
              </a:rPr>
              <a:t> </a:t>
            </a:r>
            <a:r>
              <a:rPr lang="en-US" sz="1800" b="0" kern="0" dirty="0" err="1">
                <a:effectLst/>
                <a:ea typeface="Times New Roman" panose="02020603050405020304" pitchFamily="18" charset="0"/>
              </a:rPr>
              <a:t>Loper</a:t>
            </a:r>
            <a:r>
              <a:rPr lang="en-US" sz="1800" b="0" kern="0" dirty="0">
                <a:effectLst/>
                <a:ea typeface="Times New Roman" panose="02020603050405020304" pitchFamily="18" charset="0"/>
              </a:rPr>
              <a:t>, Daniel Struck, Andrew </a:t>
            </a:r>
            <a:r>
              <a:rPr lang="en-US" sz="1800" b="0" kern="0" dirty="0" err="1">
                <a:effectLst/>
                <a:ea typeface="Times New Roman" panose="02020603050405020304" pitchFamily="18" charset="0"/>
              </a:rPr>
              <a:t>Galczyk</a:t>
            </a:r>
            <a:r>
              <a:rPr lang="en-US" sz="1800" b="0" kern="0" dirty="0">
                <a:effectLst/>
                <a:ea typeface="Times New Roman" panose="02020603050405020304" pitchFamily="18" charset="0"/>
              </a:rPr>
              <a:t>, Oakland University, Rochester MI)</a:t>
            </a:r>
            <a:endParaRPr lang="en-US" sz="1800" b="1" kern="0" dirty="0">
              <a:effectLst/>
              <a:ea typeface="Times New Roman" panose="02020603050405020304" pitchFamily="18" charset="0"/>
            </a:endParaRPr>
          </a:p>
          <a:p>
            <a:pPr marL="342900" marR="0" lvl="0" indent="-342900">
              <a:lnSpc>
                <a:spcPct val="107000"/>
              </a:lnSpc>
              <a:spcBef>
                <a:spcPts val="1800"/>
              </a:spcBef>
              <a:spcAft>
                <a:spcPts val="1800"/>
              </a:spcAft>
              <a:buFont typeface="+mj-lt"/>
              <a:buAutoNum type="arabicPeriod"/>
            </a:pPr>
            <a:r>
              <a:rPr lang="en-US" sz="1800" b="0" u="sng" kern="0" dirty="0">
                <a:solidFill>
                  <a:srgbClr val="0000FF"/>
                </a:solidFill>
                <a:effectLst/>
                <a:ea typeface="Times New Roman" panose="02020603050405020304" pitchFamily="18" charset="0"/>
                <a:hlinkClick r:id="rId3"/>
              </a:rPr>
              <a:t>Chapter 5: Fundamentals of Digital Logic with Verilog Design by Brown</a:t>
            </a:r>
            <a:endParaRPr lang="en-US" sz="1800" b="1" kern="0" dirty="0">
              <a:effectLst/>
              <a:ea typeface="Times New Roman" panose="02020603050405020304" pitchFamily="18" charset="0"/>
            </a:endParaRPr>
          </a:p>
          <a:p>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8" name="Date Placeholder 4">
            <a:extLst>
              <a:ext uri="{FF2B5EF4-FFF2-40B4-BE49-F238E27FC236}">
                <a16:creationId xmlns:a16="http://schemas.microsoft.com/office/drawing/2014/main" id="{9B0921FE-1E47-3137-C481-D373C11091B5}"/>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9" name="Footer Placeholder 6">
            <a:extLst>
              <a:ext uri="{FF2B5EF4-FFF2-40B4-BE49-F238E27FC236}">
                <a16:creationId xmlns:a16="http://schemas.microsoft.com/office/drawing/2014/main" id="{1309A5CE-FFCA-4A9F-126E-0096C108A092}"/>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10" name="TextBox 9">
            <a:extLst>
              <a:ext uri="{FF2B5EF4-FFF2-40B4-BE49-F238E27FC236}">
                <a16:creationId xmlns:a16="http://schemas.microsoft.com/office/drawing/2014/main" id="{3376ED01-89EB-6ED8-7C19-CBE7E69BC97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1906056</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0555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a:normAutofit lnSpcReduction="10000"/>
          </a:bodyPr>
          <a:lstStyle/>
          <a:p>
            <a:r>
              <a:rPr lang="en-US" dirty="0"/>
              <a:t>This project implements a commonly known game of Tic Tac Toe using digital logic design. </a:t>
            </a:r>
          </a:p>
          <a:p>
            <a:r>
              <a:rPr lang="en-US" dirty="0"/>
              <a:t>Two players can start the game where each player is designated a certain color of bicolor LEDs.</a:t>
            </a:r>
          </a:p>
          <a:p>
            <a:r>
              <a:rPr lang="en-US" dirty="0"/>
              <a:t>Once a LED has been pressed using a pushbutton, that LED cannot be pressed again and hence cheating in the game is not a possibility. </a:t>
            </a:r>
          </a:p>
          <a:p>
            <a:r>
              <a:rPr lang="en-US" dirty="0"/>
              <a:t>When a certain player wins, the winning LED turns on indicating that the game is over. </a:t>
            </a:r>
          </a:p>
          <a:p>
            <a:r>
              <a:rPr lang="en-US" dirty="0"/>
              <a:t>When the game is drawn, the draw LED is turned on</a:t>
            </a:r>
          </a:p>
          <a:p>
            <a:r>
              <a:rPr lang="en-US" dirty="0"/>
              <a:t>Once the game is over, no other pushbuttons will respond until the reset button is pressed and the game restarts. </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Tic Tac Toe using digital logic design</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sp>
        <p:nvSpPr>
          <p:cNvPr id="2" name="Date Placeholder 4">
            <a:extLst>
              <a:ext uri="{FF2B5EF4-FFF2-40B4-BE49-F238E27FC236}">
                <a16:creationId xmlns:a16="http://schemas.microsoft.com/office/drawing/2014/main" id="{1A198C18-E821-EDDA-8651-4F5289FD748A}"/>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227855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2.1 Design: Identifying players</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XOR gate combination is used to identify the players</a:t>
            </a:r>
          </a:p>
          <a:p>
            <a:pPr marL="0" indent="0">
              <a:buNone/>
            </a:pP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4F3C6863-B369-6C4A-DF80-8A1D7E6A0A58}"/>
              </a:ext>
            </a:extLst>
          </p:cNvPr>
          <p:cNvPicPr>
            <a:picLocks noChangeAspect="1"/>
          </p:cNvPicPr>
          <p:nvPr/>
        </p:nvPicPr>
        <p:blipFill>
          <a:blip r:embed="rId2"/>
          <a:stretch>
            <a:fillRect/>
          </a:stretch>
        </p:blipFill>
        <p:spPr>
          <a:xfrm>
            <a:off x="1144249" y="2082140"/>
            <a:ext cx="4113551" cy="2088191"/>
          </a:xfrm>
          <a:prstGeom prst="rect">
            <a:avLst/>
          </a:prstGeom>
        </p:spPr>
      </p:pic>
      <p:sp>
        <p:nvSpPr>
          <p:cNvPr id="10" name="TextBox 9">
            <a:extLst>
              <a:ext uri="{FF2B5EF4-FFF2-40B4-BE49-F238E27FC236}">
                <a16:creationId xmlns:a16="http://schemas.microsoft.com/office/drawing/2014/main" id="{B444A1CC-EE8A-1037-C7EB-4E6504F43A7D}"/>
              </a:ext>
            </a:extLst>
          </p:cNvPr>
          <p:cNvSpPr txBox="1"/>
          <p:nvPr/>
        </p:nvSpPr>
        <p:spPr>
          <a:xfrm>
            <a:off x="5505061" y="2192694"/>
            <a:ext cx="5355772" cy="1200329"/>
          </a:xfrm>
          <a:prstGeom prst="rect">
            <a:avLst/>
          </a:prstGeom>
          <a:noFill/>
        </p:spPr>
        <p:txBody>
          <a:bodyPr wrap="square" rtlCol="0">
            <a:spAutoFit/>
          </a:bodyPr>
          <a:lstStyle/>
          <a:p>
            <a:r>
              <a:rPr lang="en-US" dirty="0"/>
              <a:t>For odd number of pushbuttons pressed, output will be 1 and 0 (Player 1) and for even</a:t>
            </a:r>
          </a:p>
          <a:p>
            <a:r>
              <a:rPr lang="en-US" dirty="0"/>
              <a:t>number of pushbuttons, the output will be 0 and 1 (Player 2)</a:t>
            </a:r>
            <a:endParaRPr lang="en-GB" dirty="0"/>
          </a:p>
        </p:txBody>
      </p:sp>
      <p:pic>
        <p:nvPicPr>
          <p:cNvPr id="12" name="Picture 11">
            <a:extLst>
              <a:ext uri="{FF2B5EF4-FFF2-40B4-BE49-F238E27FC236}">
                <a16:creationId xmlns:a16="http://schemas.microsoft.com/office/drawing/2014/main" id="{66F258E3-2DA8-BBDA-7B6E-7B30D3CACF09}"/>
              </a:ext>
            </a:extLst>
          </p:cNvPr>
          <p:cNvPicPr>
            <a:picLocks noChangeAspect="1"/>
          </p:cNvPicPr>
          <p:nvPr/>
        </p:nvPicPr>
        <p:blipFill>
          <a:blip r:embed="rId3"/>
          <a:stretch>
            <a:fillRect/>
          </a:stretch>
        </p:blipFill>
        <p:spPr>
          <a:xfrm>
            <a:off x="1144249" y="4421466"/>
            <a:ext cx="1081585" cy="1137409"/>
          </a:xfrm>
          <a:prstGeom prst="rect">
            <a:avLst/>
          </a:prstGeom>
        </p:spPr>
      </p:pic>
      <p:sp>
        <p:nvSpPr>
          <p:cNvPr id="13" name="TextBox 12">
            <a:extLst>
              <a:ext uri="{FF2B5EF4-FFF2-40B4-BE49-F238E27FC236}">
                <a16:creationId xmlns:a16="http://schemas.microsoft.com/office/drawing/2014/main" id="{0589869B-885C-1DBC-5F8E-9AD702EF27EB}"/>
              </a:ext>
            </a:extLst>
          </p:cNvPr>
          <p:cNvSpPr txBox="1"/>
          <p:nvPr/>
        </p:nvSpPr>
        <p:spPr>
          <a:xfrm>
            <a:off x="2416629" y="4529542"/>
            <a:ext cx="2584579" cy="646331"/>
          </a:xfrm>
          <a:prstGeom prst="rect">
            <a:avLst/>
          </a:prstGeom>
          <a:noFill/>
        </p:spPr>
        <p:txBody>
          <a:bodyPr wrap="square" rtlCol="0">
            <a:spAutoFit/>
          </a:bodyPr>
          <a:lstStyle/>
          <a:p>
            <a:r>
              <a:rPr lang="en-US" dirty="0"/>
              <a:t>Bi-Color LEDs are being</a:t>
            </a:r>
            <a:r>
              <a:rPr lang="en-GB" dirty="0"/>
              <a:t> used </a:t>
            </a:r>
            <a:endParaRPr lang="en-US" dirty="0"/>
          </a:p>
        </p:txBody>
      </p:sp>
      <p:pic>
        <p:nvPicPr>
          <p:cNvPr id="15" name="Picture 14">
            <a:extLst>
              <a:ext uri="{FF2B5EF4-FFF2-40B4-BE49-F238E27FC236}">
                <a16:creationId xmlns:a16="http://schemas.microsoft.com/office/drawing/2014/main" id="{70E906B8-6F96-BC24-3AA5-3CB8C595EC66}"/>
              </a:ext>
            </a:extLst>
          </p:cNvPr>
          <p:cNvPicPr>
            <a:picLocks noChangeAspect="1"/>
          </p:cNvPicPr>
          <p:nvPr/>
        </p:nvPicPr>
        <p:blipFill>
          <a:blip r:embed="rId4"/>
          <a:stretch>
            <a:fillRect/>
          </a:stretch>
        </p:blipFill>
        <p:spPr>
          <a:xfrm>
            <a:off x="5505061" y="3464977"/>
            <a:ext cx="2733870" cy="2595397"/>
          </a:xfrm>
          <a:prstGeom prst="rect">
            <a:avLst/>
          </a:prstGeom>
        </p:spPr>
      </p:pic>
      <p:sp>
        <p:nvSpPr>
          <p:cNvPr id="16" name="TextBox 15">
            <a:extLst>
              <a:ext uri="{FF2B5EF4-FFF2-40B4-BE49-F238E27FC236}">
                <a16:creationId xmlns:a16="http://schemas.microsoft.com/office/drawing/2014/main" id="{D8B65FBD-C6BF-E8CD-801B-4C96814A8A29}"/>
              </a:ext>
            </a:extLst>
          </p:cNvPr>
          <p:cNvSpPr txBox="1"/>
          <p:nvPr/>
        </p:nvSpPr>
        <p:spPr>
          <a:xfrm>
            <a:off x="8397551" y="3582955"/>
            <a:ext cx="3274384" cy="923330"/>
          </a:xfrm>
          <a:prstGeom prst="rect">
            <a:avLst/>
          </a:prstGeom>
          <a:noFill/>
        </p:spPr>
        <p:txBody>
          <a:bodyPr wrap="square" rtlCol="0">
            <a:spAutoFit/>
          </a:bodyPr>
          <a:lstStyle/>
          <a:p>
            <a:r>
              <a:rPr lang="en-US" dirty="0"/>
              <a:t>LED combination with</a:t>
            </a:r>
          </a:p>
          <a:p>
            <a:r>
              <a:rPr lang="en-US" dirty="0"/>
              <a:t>Winning LED (bicolor) and Draw LED (Unicolored) </a:t>
            </a:r>
            <a:endParaRPr lang="en-GB" dirty="0"/>
          </a:p>
        </p:txBody>
      </p:sp>
      <p:sp>
        <p:nvSpPr>
          <p:cNvPr id="4" name="Date Placeholder 4">
            <a:extLst>
              <a:ext uri="{FF2B5EF4-FFF2-40B4-BE49-F238E27FC236}">
                <a16:creationId xmlns:a16="http://schemas.microsoft.com/office/drawing/2014/main" id="{38BE19C0-CCDE-5935-F1EB-0B12965505C3}"/>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264217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2.2 Design: Storing player data</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11" name="Picture 10">
            <a:extLst>
              <a:ext uri="{FF2B5EF4-FFF2-40B4-BE49-F238E27FC236}">
                <a16:creationId xmlns:a16="http://schemas.microsoft.com/office/drawing/2014/main" id="{65A23CCE-97B5-FD63-9E30-1C78C5E740AD}"/>
              </a:ext>
            </a:extLst>
          </p:cNvPr>
          <p:cNvPicPr>
            <a:picLocks noChangeAspect="1"/>
          </p:cNvPicPr>
          <p:nvPr/>
        </p:nvPicPr>
        <p:blipFill>
          <a:blip r:embed="rId3"/>
          <a:stretch>
            <a:fillRect/>
          </a:stretch>
        </p:blipFill>
        <p:spPr>
          <a:xfrm>
            <a:off x="1187890" y="1207769"/>
            <a:ext cx="5579046" cy="3336239"/>
          </a:xfrm>
          <a:prstGeom prst="rect">
            <a:avLst/>
          </a:prstGeom>
        </p:spPr>
      </p:pic>
      <p:sp>
        <p:nvSpPr>
          <p:cNvPr id="12" name="TextBox 11">
            <a:extLst>
              <a:ext uri="{FF2B5EF4-FFF2-40B4-BE49-F238E27FC236}">
                <a16:creationId xmlns:a16="http://schemas.microsoft.com/office/drawing/2014/main" id="{F2FB245B-DAC4-0954-2E0E-518637CD2B44}"/>
              </a:ext>
            </a:extLst>
          </p:cNvPr>
          <p:cNvSpPr txBox="1"/>
          <p:nvPr/>
        </p:nvSpPr>
        <p:spPr>
          <a:xfrm>
            <a:off x="6848668" y="1188720"/>
            <a:ext cx="4693299" cy="2031325"/>
          </a:xfrm>
          <a:prstGeom prst="rect">
            <a:avLst/>
          </a:prstGeom>
          <a:noFill/>
        </p:spPr>
        <p:txBody>
          <a:bodyPr wrap="square" rtlCol="0">
            <a:spAutoFit/>
          </a:bodyPr>
          <a:lstStyle/>
          <a:p>
            <a:r>
              <a:rPr lang="en-US" dirty="0"/>
              <a:t>When the switch is pressed, the output LED becomes high. The flipflop in the middle stores the data of the switch getting pressed and later, no matter how many times the button is pressed, the output remains the same, giving the players no opportunity to cheat. </a:t>
            </a:r>
            <a:endParaRPr lang="en-GB" dirty="0"/>
          </a:p>
        </p:txBody>
      </p:sp>
      <p:sp>
        <p:nvSpPr>
          <p:cNvPr id="13" name="TextBox 12">
            <a:extLst>
              <a:ext uri="{FF2B5EF4-FFF2-40B4-BE49-F238E27FC236}">
                <a16:creationId xmlns:a16="http://schemas.microsoft.com/office/drawing/2014/main" id="{893967CB-FDE7-2505-EC13-49F163F2D385}"/>
              </a:ext>
            </a:extLst>
          </p:cNvPr>
          <p:cNvSpPr txBox="1"/>
          <p:nvPr/>
        </p:nvSpPr>
        <p:spPr>
          <a:xfrm>
            <a:off x="6941976" y="3429000"/>
            <a:ext cx="4468974" cy="1754326"/>
          </a:xfrm>
          <a:prstGeom prst="rect">
            <a:avLst/>
          </a:prstGeom>
          <a:noFill/>
        </p:spPr>
        <p:txBody>
          <a:bodyPr wrap="square" rtlCol="0">
            <a:spAutoFit/>
          </a:bodyPr>
          <a:lstStyle/>
          <a:p>
            <a:r>
              <a:rPr lang="en-US" dirty="0"/>
              <a:t>When reset button is pressed, all the flipflops are reset and the output LED becomes low. </a:t>
            </a:r>
          </a:p>
          <a:p>
            <a:endParaRPr lang="en-US" dirty="0"/>
          </a:p>
          <a:p>
            <a:r>
              <a:rPr lang="en-US" dirty="0"/>
              <a:t>9 flip flop combinations are available for all 9 LEDs</a:t>
            </a:r>
            <a:endParaRPr lang="en-GB" dirty="0"/>
          </a:p>
        </p:txBody>
      </p:sp>
      <p:sp>
        <p:nvSpPr>
          <p:cNvPr id="14" name="TextBox 13">
            <a:extLst>
              <a:ext uri="{FF2B5EF4-FFF2-40B4-BE49-F238E27FC236}">
                <a16:creationId xmlns:a16="http://schemas.microsoft.com/office/drawing/2014/main" id="{A22B9B0D-B681-508A-CF4A-1194CEDBC550}"/>
              </a:ext>
            </a:extLst>
          </p:cNvPr>
          <p:cNvSpPr txBox="1"/>
          <p:nvPr/>
        </p:nvSpPr>
        <p:spPr>
          <a:xfrm>
            <a:off x="1187890" y="4823927"/>
            <a:ext cx="5660778" cy="923330"/>
          </a:xfrm>
          <a:prstGeom prst="rect">
            <a:avLst/>
          </a:prstGeom>
          <a:noFill/>
        </p:spPr>
        <p:txBody>
          <a:bodyPr wrap="square" rtlCol="0">
            <a:spAutoFit/>
          </a:bodyPr>
          <a:lstStyle/>
          <a:p>
            <a:r>
              <a:rPr lang="en-US" dirty="0"/>
              <a:t>The outputs of the flipflops are brought</a:t>
            </a:r>
          </a:p>
          <a:p>
            <a:r>
              <a:rPr lang="en-US" dirty="0"/>
              <a:t>to the XOR gate combinations controlling the</a:t>
            </a:r>
          </a:p>
          <a:p>
            <a:r>
              <a:rPr lang="en-US" dirty="0"/>
              <a:t>LEDs </a:t>
            </a:r>
            <a:endParaRPr lang="en-GB" dirty="0"/>
          </a:p>
        </p:txBody>
      </p:sp>
      <p:sp>
        <p:nvSpPr>
          <p:cNvPr id="3" name="Date Placeholder 4">
            <a:extLst>
              <a:ext uri="{FF2B5EF4-FFF2-40B4-BE49-F238E27FC236}">
                <a16:creationId xmlns:a16="http://schemas.microsoft.com/office/drawing/2014/main" id="{600F70C5-3D4F-132C-A14D-432DEFB636FB}"/>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31808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fontScale="90000"/>
          </a:bodyPr>
          <a:lstStyle/>
          <a:p>
            <a:r>
              <a:rPr lang="en-US" dirty="0"/>
              <a:t>2.3 Design: Implementing winning combinations</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11" name="Picture 10">
            <a:extLst>
              <a:ext uri="{FF2B5EF4-FFF2-40B4-BE49-F238E27FC236}">
                <a16:creationId xmlns:a16="http://schemas.microsoft.com/office/drawing/2014/main" id="{2F1AC9AE-C6D3-EA17-D295-4008A62F7833}"/>
              </a:ext>
            </a:extLst>
          </p:cNvPr>
          <p:cNvPicPr>
            <a:picLocks noChangeAspect="1"/>
          </p:cNvPicPr>
          <p:nvPr/>
        </p:nvPicPr>
        <p:blipFill>
          <a:blip r:embed="rId2"/>
          <a:stretch>
            <a:fillRect/>
          </a:stretch>
        </p:blipFill>
        <p:spPr>
          <a:xfrm>
            <a:off x="1182540" y="1410530"/>
            <a:ext cx="2990075" cy="1565936"/>
          </a:xfrm>
          <a:prstGeom prst="rect">
            <a:avLst/>
          </a:prstGeom>
        </p:spPr>
      </p:pic>
      <p:pic>
        <p:nvPicPr>
          <p:cNvPr id="13" name="Picture 12">
            <a:extLst>
              <a:ext uri="{FF2B5EF4-FFF2-40B4-BE49-F238E27FC236}">
                <a16:creationId xmlns:a16="http://schemas.microsoft.com/office/drawing/2014/main" id="{FB311310-31BA-F1C2-6790-A7E1617EFEAA}"/>
              </a:ext>
            </a:extLst>
          </p:cNvPr>
          <p:cNvPicPr>
            <a:picLocks noChangeAspect="1"/>
          </p:cNvPicPr>
          <p:nvPr/>
        </p:nvPicPr>
        <p:blipFill>
          <a:blip r:embed="rId3"/>
          <a:stretch>
            <a:fillRect/>
          </a:stretch>
        </p:blipFill>
        <p:spPr>
          <a:xfrm>
            <a:off x="6867648" y="1219533"/>
            <a:ext cx="4922554" cy="4898571"/>
          </a:xfrm>
          <a:prstGeom prst="rect">
            <a:avLst/>
          </a:prstGeom>
        </p:spPr>
      </p:pic>
      <p:sp>
        <p:nvSpPr>
          <p:cNvPr id="14" name="TextBox 13">
            <a:extLst>
              <a:ext uri="{FF2B5EF4-FFF2-40B4-BE49-F238E27FC236}">
                <a16:creationId xmlns:a16="http://schemas.microsoft.com/office/drawing/2014/main" id="{6E84AB3E-9410-09D9-DC51-237316285705}"/>
              </a:ext>
            </a:extLst>
          </p:cNvPr>
          <p:cNvSpPr txBox="1"/>
          <p:nvPr/>
        </p:nvSpPr>
        <p:spPr>
          <a:xfrm>
            <a:off x="1182540" y="3247053"/>
            <a:ext cx="5358219" cy="2585323"/>
          </a:xfrm>
          <a:prstGeom prst="rect">
            <a:avLst/>
          </a:prstGeom>
          <a:noFill/>
        </p:spPr>
        <p:txBody>
          <a:bodyPr wrap="square" rtlCol="0">
            <a:spAutoFit/>
          </a:bodyPr>
          <a:lstStyle/>
          <a:p>
            <a:r>
              <a:rPr lang="en-US" dirty="0"/>
              <a:t>8 different winning combinations are available.</a:t>
            </a:r>
            <a:r>
              <a:rPr lang="en-GB" dirty="0"/>
              <a:t> The output of the LEDs are input into the AND/OR gate combination that goes into the winning LED. When any winning combination is found, the winning LED is turned on. </a:t>
            </a:r>
          </a:p>
          <a:p>
            <a:r>
              <a:rPr lang="en-GB" dirty="0"/>
              <a:t>(1 and 0 for player one and 0 and 1 for player two, giving two different colours for two players)</a:t>
            </a:r>
            <a:endParaRPr lang="en-US" dirty="0"/>
          </a:p>
        </p:txBody>
      </p:sp>
      <p:sp>
        <p:nvSpPr>
          <p:cNvPr id="3" name="Date Placeholder 4">
            <a:extLst>
              <a:ext uri="{FF2B5EF4-FFF2-40B4-BE49-F238E27FC236}">
                <a16:creationId xmlns:a16="http://schemas.microsoft.com/office/drawing/2014/main" id="{0A977E07-693F-C96F-E84B-52EAD23F3DB0}"/>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195985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2.3 Design: Implementing Drawn game</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sp>
        <p:nvSpPr>
          <p:cNvPr id="5" name="TextBox 4">
            <a:extLst>
              <a:ext uri="{FF2B5EF4-FFF2-40B4-BE49-F238E27FC236}">
                <a16:creationId xmlns:a16="http://schemas.microsoft.com/office/drawing/2014/main" id="{480B22F3-D36D-05CE-B885-8249AE7FCB4B}"/>
              </a:ext>
            </a:extLst>
          </p:cNvPr>
          <p:cNvSpPr txBox="1"/>
          <p:nvPr/>
        </p:nvSpPr>
        <p:spPr>
          <a:xfrm>
            <a:off x="6671388" y="1315615"/>
            <a:ext cx="5261532" cy="1200329"/>
          </a:xfrm>
          <a:prstGeom prst="rect">
            <a:avLst/>
          </a:prstGeom>
          <a:noFill/>
        </p:spPr>
        <p:txBody>
          <a:bodyPr wrap="square" rtlCol="0">
            <a:spAutoFit/>
          </a:bodyPr>
          <a:lstStyle/>
          <a:p>
            <a:r>
              <a:rPr lang="en-US" dirty="0"/>
              <a:t>When all buttons are pressed and the winning LED is low, the draw LED is turned on by a combination of and gates since the input to the final and gate will be high.</a:t>
            </a:r>
            <a:endParaRPr lang="en-GB" dirty="0"/>
          </a:p>
        </p:txBody>
      </p:sp>
      <p:pic>
        <p:nvPicPr>
          <p:cNvPr id="15" name="Picture 14">
            <a:extLst>
              <a:ext uri="{FF2B5EF4-FFF2-40B4-BE49-F238E27FC236}">
                <a16:creationId xmlns:a16="http://schemas.microsoft.com/office/drawing/2014/main" id="{AF70C254-77FB-857A-9EF9-EB2D431F1DA8}"/>
              </a:ext>
            </a:extLst>
          </p:cNvPr>
          <p:cNvPicPr>
            <a:picLocks noChangeAspect="1"/>
          </p:cNvPicPr>
          <p:nvPr/>
        </p:nvPicPr>
        <p:blipFill>
          <a:blip r:embed="rId2"/>
          <a:stretch>
            <a:fillRect/>
          </a:stretch>
        </p:blipFill>
        <p:spPr>
          <a:xfrm>
            <a:off x="518238" y="1315615"/>
            <a:ext cx="6153150" cy="3395068"/>
          </a:xfrm>
          <a:prstGeom prst="rect">
            <a:avLst/>
          </a:prstGeom>
        </p:spPr>
      </p:pic>
      <p:sp>
        <p:nvSpPr>
          <p:cNvPr id="3" name="Date Placeholder 4">
            <a:extLst>
              <a:ext uri="{FF2B5EF4-FFF2-40B4-BE49-F238E27FC236}">
                <a16:creationId xmlns:a16="http://schemas.microsoft.com/office/drawing/2014/main" id="{FD3B4809-E86F-C2A6-2858-4757AEBEF3C8}"/>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19307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fontScale="90000"/>
          </a:bodyPr>
          <a:lstStyle/>
          <a:p>
            <a:r>
              <a:rPr lang="en-US" dirty="0"/>
              <a:t>2.3 Design: Preventing additional switch pressing </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55E13E33-D697-4772-C83C-8B52BC143A8D}"/>
              </a:ext>
            </a:extLst>
          </p:cNvPr>
          <p:cNvPicPr>
            <a:picLocks noChangeAspect="1"/>
          </p:cNvPicPr>
          <p:nvPr/>
        </p:nvPicPr>
        <p:blipFill>
          <a:blip r:embed="rId2"/>
          <a:stretch>
            <a:fillRect/>
          </a:stretch>
        </p:blipFill>
        <p:spPr>
          <a:xfrm>
            <a:off x="1066800" y="1554468"/>
            <a:ext cx="5725886" cy="3113866"/>
          </a:xfrm>
          <a:prstGeom prst="rect">
            <a:avLst/>
          </a:prstGeom>
        </p:spPr>
      </p:pic>
      <p:sp>
        <p:nvSpPr>
          <p:cNvPr id="8" name="TextBox 7">
            <a:extLst>
              <a:ext uri="{FF2B5EF4-FFF2-40B4-BE49-F238E27FC236}">
                <a16:creationId xmlns:a16="http://schemas.microsoft.com/office/drawing/2014/main" id="{C157E24E-6C1F-B30F-9015-979B76718981}"/>
              </a:ext>
            </a:extLst>
          </p:cNvPr>
          <p:cNvSpPr txBox="1"/>
          <p:nvPr/>
        </p:nvSpPr>
        <p:spPr>
          <a:xfrm>
            <a:off x="6888886" y="1804328"/>
            <a:ext cx="5141167" cy="2031325"/>
          </a:xfrm>
          <a:prstGeom prst="rect">
            <a:avLst/>
          </a:prstGeom>
          <a:noFill/>
        </p:spPr>
        <p:txBody>
          <a:bodyPr wrap="square" rtlCol="0">
            <a:spAutoFit/>
          </a:bodyPr>
          <a:lstStyle/>
          <a:p>
            <a:r>
              <a:rPr lang="en-US" dirty="0"/>
              <a:t>Once the winning LED is turned on, any further pushbutton pressing needs to be avoided. </a:t>
            </a:r>
          </a:p>
          <a:p>
            <a:r>
              <a:rPr lang="en-US" dirty="0"/>
              <a:t>So, we use an AND gate before every flipflop input so that once the winning LED is turned on, its input becomes zero despite any other pushbuttons getting pressed. </a:t>
            </a:r>
            <a:endParaRPr lang="en-GB" dirty="0"/>
          </a:p>
        </p:txBody>
      </p:sp>
      <p:sp>
        <p:nvSpPr>
          <p:cNvPr id="3" name="Date Placeholder 4">
            <a:extLst>
              <a:ext uri="{FF2B5EF4-FFF2-40B4-BE49-F238E27FC236}">
                <a16:creationId xmlns:a16="http://schemas.microsoft.com/office/drawing/2014/main" id="{3ECB1C13-FDD2-C452-43CE-4C7CF4E0AF5D}"/>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Tree>
    <p:extLst>
      <p:ext uri="{BB962C8B-B14F-4D97-AF65-F5344CB8AC3E}">
        <p14:creationId xmlns:p14="http://schemas.microsoft.com/office/powerpoint/2010/main" val="192523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614-2717-7BF6-5738-9232FE794E46}"/>
              </a:ext>
            </a:extLst>
          </p:cNvPr>
          <p:cNvSpPr>
            <a:spLocks noGrp="1"/>
          </p:cNvSpPr>
          <p:nvPr>
            <p:ph type="title"/>
          </p:nvPr>
        </p:nvSpPr>
        <p:spPr/>
        <p:txBody>
          <a:bodyPr/>
          <a:lstStyle/>
          <a:p>
            <a:r>
              <a:rPr lang="en-US" dirty="0">
                <a:latin typeface="Arial"/>
                <a:cs typeface="Arial"/>
              </a:rPr>
              <a:t>2</a:t>
            </a:r>
            <a:r>
              <a:rPr lang="en-US" sz="4400" dirty="0">
                <a:latin typeface="Arial"/>
                <a:cs typeface="Arial"/>
              </a:rPr>
              <a:t>.3 Design: </a:t>
            </a:r>
            <a:r>
              <a:rPr lang="en-BD" sz="4400" dirty="0">
                <a:latin typeface="Arial"/>
                <a:cs typeface="Arial"/>
              </a:rPr>
              <a:t>Simulation</a:t>
            </a:r>
            <a:r>
              <a:rPr lang="en-US" sz="4400" dirty="0">
                <a:latin typeface="Arial"/>
                <a:cs typeface="Arial"/>
              </a:rPr>
              <a:t> </a:t>
            </a:r>
            <a:endParaRPr lang="en-GB" dirty="0"/>
          </a:p>
        </p:txBody>
      </p:sp>
      <p:sp>
        <p:nvSpPr>
          <p:cNvPr id="6" name="Slide Number Placeholder 5">
            <a:extLst>
              <a:ext uri="{FF2B5EF4-FFF2-40B4-BE49-F238E27FC236}">
                <a16:creationId xmlns:a16="http://schemas.microsoft.com/office/drawing/2014/main" id="{856F1AE8-6744-347E-AFA3-029DFB78D02E}"/>
              </a:ext>
            </a:extLst>
          </p:cNvPr>
          <p:cNvSpPr>
            <a:spLocks noGrp="1"/>
          </p:cNvSpPr>
          <p:nvPr>
            <p:ph type="sldNum" sz="quarter" idx="12"/>
          </p:nvPr>
        </p:nvSpPr>
        <p:spPr/>
        <p:txBody>
          <a:bodyPr/>
          <a:lstStyle/>
          <a:p>
            <a:fld id="{E9C29D53-9981-884B-B5B6-B5743DF81FD1}" type="slidenum">
              <a:rPr lang="en-BD" smtClean="0"/>
              <a:pPr/>
              <a:t>9</a:t>
            </a:fld>
            <a:endParaRPr lang="en-BD"/>
          </a:p>
        </p:txBody>
      </p:sp>
      <p:sp>
        <p:nvSpPr>
          <p:cNvPr id="3" name="Date Placeholder 4">
            <a:extLst>
              <a:ext uri="{FF2B5EF4-FFF2-40B4-BE49-F238E27FC236}">
                <a16:creationId xmlns:a16="http://schemas.microsoft.com/office/drawing/2014/main" id="{C981935B-7BDA-CC4F-C0A8-AB3E4D4D77F4}"/>
              </a:ext>
            </a:extLst>
          </p:cNvPr>
          <p:cNvSpPr>
            <a:spLocks noGrp="1"/>
          </p:cNvSpPr>
          <p:nvPr>
            <p:ph type="dt" sz="half" idx="10"/>
          </p:nvPr>
        </p:nvSpPr>
        <p:spPr>
          <a:xfrm>
            <a:off x="432486" y="6501637"/>
            <a:ext cx="4825314" cy="375412"/>
          </a:xfrm>
        </p:spPr>
        <p:txBody>
          <a:bodyPr/>
          <a:lstStyle/>
          <a:p>
            <a:r>
              <a:rPr lang="en-US" dirty="0"/>
              <a:t>EEE 304 (2023) – Final Project Group A2.07</a:t>
            </a:r>
            <a:endParaRPr lang="en-BD" dirty="0"/>
          </a:p>
        </p:txBody>
      </p:sp>
      <p:sp>
        <p:nvSpPr>
          <p:cNvPr id="8" name="Footer Placeholder 6">
            <a:extLst>
              <a:ext uri="{FF2B5EF4-FFF2-40B4-BE49-F238E27FC236}">
                <a16:creationId xmlns:a16="http://schemas.microsoft.com/office/drawing/2014/main" id="{944AE3CB-9482-DC92-8C4A-1193ABFD9686}"/>
              </a:ext>
            </a:extLst>
          </p:cNvPr>
          <p:cNvSpPr>
            <a:spLocks noGrp="1"/>
          </p:cNvSpPr>
          <p:nvPr>
            <p:ph type="ftr" sz="quarter" idx="11"/>
          </p:nvPr>
        </p:nvSpPr>
        <p:spPr>
          <a:xfrm>
            <a:off x="5257800" y="6482588"/>
            <a:ext cx="6153150" cy="375412"/>
          </a:xfrm>
        </p:spPr>
        <p:txBody>
          <a:bodyPr/>
          <a:lstStyle/>
          <a:p>
            <a:r>
              <a:rPr lang="en-US" dirty="0"/>
              <a:t>Tic Tac Toe using Digital Logic Design</a:t>
            </a:r>
            <a:endParaRPr lang="en-BD" dirty="0"/>
          </a:p>
        </p:txBody>
      </p:sp>
      <p:sp>
        <p:nvSpPr>
          <p:cNvPr id="9" name="TextBox 8">
            <a:extLst>
              <a:ext uri="{FF2B5EF4-FFF2-40B4-BE49-F238E27FC236}">
                <a16:creationId xmlns:a16="http://schemas.microsoft.com/office/drawing/2014/main" id="{1F21CC88-2FBE-8E09-7284-080A1D45942E}"/>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1906059</a:t>
            </a:r>
            <a:endParaRPr lang="en-GB" i="1" dirty="0">
              <a:solidFill>
                <a:srgbClr val="FFFF00"/>
              </a:solidFill>
              <a:latin typeface="Arial Narrow" panose="020B0606020202030204" pitchFamily="34" charset="0"/>
            </a:endParaRPr>
          </a:p>
        </p:txBody>
      </p:sp>
      <p:pic>
        <p:nvPicPr>
          <p:cNvPr id="10" name="Tic Tac Toe simulation">
            <a:hlinkClick r:id="" action="ppaction://media"/>
            <a:extLst>
              <a:ext uri="{FF2B5EF4-FFF2-40B4-BE49-F238E27FC236}">
                <a16:creationId xmlns:a16="http://schemas.microsoft.com/office/drawing/2014/main" id="{AC4A67B2-E921-C7B1-35A0-F286216329C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70125" y="1493838"/>
            <a:ext cx="7650163" cy="4541837"/>
          </a:xfrm>
        </p:spPr>
      </p:pic>
    </p:spTree>
    <p:extLst>
      <p:ext uri="{BB962C8B-B14F-4D97-AF65-F5344CB8AC3E}">
        <p14:creationId xmlns:p14="http://schemas.microsoft.com/office/powerpoint/2010/main" val="305042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AA288AEF2A764E8FBFA52CDC5095F5" ma:contentTypeVersion="7" ma:contentTypeDescription="Create a new document." ma:contentTypeScope="" ma:versionID="c6223638a96be272e09f41e85d049014">
  <xsd:schema xmlns:xsd="http://www.w3.org/2001/XMLSchema" xmlns:xs="http://www.w3.org/2001/XMLSchema" xmlns:p="http://schemas.microsoft.com/office/2006/metadata/properties" xmlns:ns2="4bf370e5-223e-4070-bf3a-66ea768f7e6d" xmlns:ns3="07908581-3b65-4e8b-b0c7-71b767860bd4" targetNamespace="http://schemas.microsoft.com/office/2006/metadata/properties" ma:root="true" ma:fieldsID="75d7bff7dbc1259461b7dfae44ffbaca" ns2:_="" ns3:_="">
    <xsd:import namespace="4bf370e5-223e-4070-bf3a-66ea768f7e6d"/>
    <xsd:import namespace="07908581-3b65-4e8b-b0c7-71b767860bd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370e5-223e-4070-bf3a-66ea768f7e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908581-3b65-4e8b-b0c7-71b767860bd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645B8C-15AC-489B-9139-93192DEBFC64}">
  <ds:schemaRefs>
    <ds:schemaRef ds:uri="07908581-3b65-4e8b-b0c7-71b767860bd4"/>
    <ds:schemaRef ds:uri="4bf370e5-223e-4070-bf3a-66ea768f7e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17A691A-A9B4-49FD-8B56-8B259DCE51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195</TotalTime>
  <Words>1687</Words>
  <Application>Microsoft Office PowerPoint</Application>
  <PresentationFormat>Widescreen</PresentationFormat>
  <Paragraphs>241</Paragraphs>
  <Slides>22</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Narrow</vt:lpstr>
      <vt:lpstr>Calibri</vt:lpstr>
      <vt:lpstr>Century Gothic</vt:lpstr>
      <vt:lpstr>Garamond</vt:lpstr>
      <vt:lpstr>Helvetica</vt:lpstr>
      <vt:lpstr>Times New Roman</vt:lpstr>
      <vt:lpstr>Savon</vt:lpstr>
      <vt:lpstr>Tic Tac Toe using Digital Logic Design</vt:lpstr>
      <vt:lpstr>Outline</vt:lpstr>
      <vt:lpstr>1. Summary / Abstract</vt:lpstr>
      <vt:lpstr>2.1 Design: Identifying players</vt:lpstr>
      <vt:lpstr>2.2 Design: Storing player data</vt:lpstr>
      <vt:lpstr>2.3 Design: Implementing winning combinations</vt:lpstr>
      <vt:lpstr>2.3 Design: Implementing Drawn game</vt:lpstr>
      <vt:lpstr>2.3 Design: Preventing additional switch pressing </vt:lpstr>
      <vt:lpstr>2.3 Design: Simulation </vt:lpstr>
      <vt:lpstr>2.4 Design: PCB Layout and 3d rendering</vt:lpstr>
      <vt:lpstr>2.4 Design: 3d rendering</vt:lpstr>
      <vt:lpstr>2.4 Design: 3d rendering (back side)</vt:lpstr>
      <vt:lpstr>3 Implementation: Demonstration</vt:lpstr>
      <vt:lpstr>3.1 Implementation: Photo Gallery</vt:lpstr>
      <vt:lpstr>PowerPoint Presentation</vt:lpstr>
      <vt:lpstr>4. Analysis and Evaluation</vt:lpstr>
      <vt:lpstr>4.1 Novelty</vt:lpstr>
      <vt:lpstr>4.2 Project Management and Cost Analysis </vt:lpstr>
      <vt:lpstr>4.3 Practical Considerations of the Design</vt:lpstr>
      <vt:lpstr>4.4 Assessment of the Impact of the Project </vt:lpstr>
      <vt:lpstr>4.5 Evaluation of the Sustainability </vt:lpstr>
      <vt:lpstr>5.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1906055 - Tasmin Khan</cp:lastModifiedBy>
  <cp:revision>16</cp:revision>
  <dcterms:created xsi:type="dcterms:W3CDTF">2021-07-11T09:27:00Z</dcterms:created>
  <dcterms:modified xsi:type="dcterms:W3CDTF">2025-09-08T21:33:17Z</dcterms:modified>
</cp:coreProperties>
</file>